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39"/>
  </p:notesMasterIdLst>
  <p:handoutMasterIdLst>
    <p:handoutMasterId r:id="rId40"/>
  </p:handoutMasterIdLst>
  <p:sldIdLst>
    <p:sldId id="256" r:id="rId2"/>
    <p:sldId id="257" r:id="rId3"/>
    <p:sldId id="279" r:id="rId4"/>
    <p:sldId id="258" r:id="rId5"/>
    <p:sldId id="260" r:id="rId6"/>
    <p:sldId id="261" r:id="rId7"/>
    <p:sldId id="259" r:id="rId8"/>
    <p:sldId id="299" r:id="rId9"/>
    <p:sldId id="302" r:id="rId10"/>
    <p:sldId id="301" r:id="rId11"/>
    <p:sldId id="300" r:id="rId12"/>
    <p:sldId id="268" r:id="rId13"/>
    <p:sldId id="272" r:id="rId14"/>
    <p:sldId id="277" r:id="rId15"/>
    <p:sldId id="266" r:id="rId16"/>
    <p:sldId id="264" r:id="rId17"/>
    <p:sldId id="263" r:id="rId18"/>
    <p:sldId id="262" r:id="rId19"/>
    <p:sldId id="267" r:id="rId20"/>
    <p:sldId id="297" r:id="rId21"/>
    <p:sldId id="308" r:id="rId22"/>
    <p:sldId id="309" r:id="rId23"/>
    <p:sldId id="310" r:id="rId24"/>
    <p:sldId id="311" r:id="rId25"/>
    <p:sldId id="312" r:id="rId26"/>
    <p:sldId id="306" r:id="rId27"/>
    <p:sldId id="307" r:id="rId28"/>
    <p:sldId id="313" r:id="rId29"/>
    <p:sldId id="314" r:id="rId30"/>
    <p:sldId id="315" r:id="rId31"/>
    <p:sldId id="316" r:id="rId32"/>
    <p:sldId id="317" r:id="rId33"/>
    <p:sldId id="318" r:id="rId34"/>
    <p:sldId id="319" r:id="rId35"/>
    <p:sldId id="320" r:id="rId36"/>
    <p:sldId id="321" r:id="rId37"/>
    <p:sldId id="32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26" autoAdjust="0"/>
    <p:restoredTop sz="94718" autoAdjust="0"/>
  </p:normalViewPr>
  <p:slideViewPr>
    <p:cSldViewPr>
      <p:cViewPr>
        <p:scale>
          <a:sx n="80" d="100"/>
          <a:sy n="80" d="100"/>
        </p:scale>
        <p:origin x="-810" y="636"/>
      </p:cViewPr>
      <p:guideLst>
        <p:guide orient="horz" pos="2160"/>
        <p:guide pos="2880"/>
      </p:guideLst>
    </p:cSldViewPr>
  </p:slideViewPr>
  <p:outlineViewPr>
    <p:cViewPr>
      <p:scale>
        <a:sx n="33" d="100"/>
        <a:sy n="33" d="100"/>
      </p:scale>
      <p:origin x="0" y="14094"/>
    </p:cViewPr>
  </p:outlineViewPr>
  <p:notesTextViewPr>
    <p:cViewPr>
      <p:scale>
        <a:sx n="100" d="100"/>
        <a:sy n="100" d="100"/>
      </p:scale>
      <p:origin x="0" y="0"/>
    </p:cViewPr>
  </p:notesTextViewPr>
  <p:sorterViewPr>
    <p:cViewPr>
      <p:scale>
        <a:sx n="70" d="100"/>
        <a:sy n="70" d="100"/>
      </p:scale>
      <p:origin x="0" y="52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78E451-B193-4F8D-BB87-CF50BFCFA581}" type="doc">
      <dgm:prSet loTypeId="urn:microsoft.com/office/officeart/2005/8/layout/process5" loCatId="process" qsTypeId="urn:microsoft.com/office/officeart/2005/8/quickstyle/simple1" qsCatId="simple" csTypeId="urn:microsoft.com/office/officeart/2005/8/colors/accent1_2" csCatId="accent1" phldr="1"/>
      <dgm:spPr/>
    </dgm:pt>
    <dgm:pt modelId="{2AAC2776-F4BE-4824-9FF5-7BB7FB641E42}">
      <dgm:prSet phldrT="[Text]" custT="1"/>
      <dgm:spPr/>
      <dgm:t>
        <a:bodyPr vert="horz"/>
        <a:lstStyle/>
        <a:p>
          <a:r>
            <a:rPr lang="en-US" sz="1050" dirty="0">
              <a:latin typeface="Arial" pitchFamily="34" charset="0"/>
              <a:cs typeface="Arial" pitchFamily="34" charset="0"/>
            </a:rPr>
            <a:t>Define </a:t>
          </a:r>
        </a:p>
        <a:p>
          <a:r>
            <a:rPr lang="en-US" sz="1050" dirty="0">
              <a:latin typeface="Arial" pitchFamily="34" charset="0"/>
              <a:cs typeface="Arial" pitchFamily="34" charset="0"/>
            </a:rPr>
            <a:t>Goals</a:t>
          </a:r>
        </a:p>
      </dgm:t>
    </dgm:pt>
    <dgm:pt modelId="{957AFDC4-D41F-4294-8665-914FBE35C4E3}" type="parTrans" cxnId="{D589C474-D4E0-4A35-803A-C70613465555}">
      <dgm:prSet/>
      <dgm:spPr/>
      <dgm:t>
        <a:bodyPr/>
        <a:lstStyle/>
        <a:p>
          <a:endParaRPr lang="en-US"/>
        </a:p>
      </dgm:t>
    </dgm:pt>
    <dgm:pt modelId="{0AEDBE8D-7248-4469-A15D-C5B33EF7C363}" type="sibTrans" cxnId="{D589C474-D4E0-4A35-803A-C70613465555}">
      <dgm:prSet/>
      <dgm:spPr/>
      <dgm:t>
        <a:bodyPr/>
        <a:lstStyle/>
        <a:p>
          <a:endParaRPr lang="en-US"/>
        </a:p>
      </dgm:t>
    </dgm:pt>
    <dgm:pt modelId="{9DB814A2-86C6-4C4A-9A3B-02350D8EE9CF}">
      <dgm:prSet phldrT="[Text]" custT="1"/>
      <dgm:spPr/>
      <dgm:t>
        <a:bodyPr/>
        <a:lstStyle/>
        <a:p>
          <a:r>
            <a:rPr lang="en-US" sz="1050" dirty="0">
              <a:latin typeface="Arial" pitchFamily="34" charset="0"/>
              <a:cs typeface="Arial" pitchFamily="34" charset="0"/>
            </a:rPr>
            <a:t>Align </a:t>
          </a:r>
          <a:r>
            <a:rPr lang="en-US" sz="1050" dirty="0" smtClean="0">
              <a:latin typeface="Arial" pitchFamily="34" charset="0"/>
              <a:cs typeface="Arial" pitchFamily="34" charset="0"/>
            </a:rPr>
            <a:t>Curriculum</a:t>
          </a:r>
          <a:endParaRPr lang="en-US" sz="1050" dirty="0">
            <a:latin typeface="Arial" pitchFamily="34" charset="0"/>
            <a:cs typeface="Arial" pitchFamily="34" charset="0"/>
          </a:endParaRPr>
        </a:p>
      </dgm:t>
    </dgm:pt>
    <dgm:pt modelId="{9FDD271B-0943-4EFC-83C4-68D9A99930A2}" type="parTrans" cxnId="{DA415CE1-0D4D-4F37-B8C9-3005D1651CA2}">
      <dgm:prSet/>
      <dgm:spPr/>
      <dgm:t>
        <a:bodyPr/>
        <a:lstStyle/>
        <a:p>
          <a:endParaRPr lang="en-US"/>
        </a:p>
      </dgm:t>
    </dgm:pt>
    <dgm:pt modelId="{65737DA1-C8CE-4404-B1D9-A0C09C551086}" type="sibTrans" cxnId="{DA415CE1-0D4D-4F37-B8C9-3005D1651CA2}">
      <dgm:prSet/>
      <dgm:spPr/>
      <dgm:t>
        <a:bodyPr/>
        <a:lstStyle/>
        <a:p>
          <a:endParaRPr lang="en-US"/>
        </a:p>
      </dgm:t>
    </dgm:pt>
    <dgm:pt modelId="{B4502706-A28C-497C-A3FF-74928C5C8C7C}">
      <dgm:prSet phldrT="[Text]" custT="1"/>
      <dgm:spPr/>
      <dgm:t>
        <a:bodyPr/>
        <a:lstStyle/>
        <a:p>
          <a:r>
            <a:rPr lang="en-US" sz="1050" dirty="0">
              <a:latin typeface="Arial" pitchFamily="34" charset="0"/>
              <a:cs typeface="Arial" pitchFamily="34" charset="0"/>
            </a:rPr>
            <a:t>Establish  Procedures</a:t>
          </a:r>
        </a:p>
      </dgm:t>
    </dgm:pt>
    <dgm:pt modelId="{3C7C1653-F7D9-4BB6-A5AE-BADECA0E8752}" type="parTrans" cxnId="{CD48911B-B869-4734-8BD3-D406236E0D6D}">
      <dgm:prSet/>
      <dgm:spPr/>
      <dgm:t>
        <a:bodyPr/>
        <a:lstStyle/>
        <a:p>
          <a:endParaRPr lang="en-US"/>
        </a:p>
      </dgm:t>
    </dgm:pt>
    <dgm:pt modelId="{79DF1DAD-27F1-4766-8653-642F5E2DCB37}" type="sibTrans" cxnId="{CD48911B-B869-4734-8BD3-D406236E0D6D}">
      <dgm:prSet/>
      <dgm:spPr/>
      <dgm:t>
        <a:bodyPr/>
        <a:lstStyle/>
        <a:p>
          <a:endParaRPr lang="en-US"/>
        </a:p>
      </dgm:t>
    </dgm:pt>
    <dgm:pt modelId="{6F0D0F7F-B932-4122-A11A-4CF42190138B}">
      <dgm:prSet phldrT="[Text]" custT="1"/>
      <dgm:spPr/>
      <dgm:t>
        <a:bodyPr/>
        <a:lstStyle/>
        <a:p>
          <a:r>
            <a:rPr lang="en-US" sz="1000" dirty="0">
              <a:latin typeface="Arial" pitchFamily="34" charset="0"/>
              <a:cs typeface="Arial" pitchFamily="34" charset="0"/>
            </a:rPr>
            <a:t>Train </a:t>
          </a:r>
        </a:p>
        <a:p>
          <a:r>
            <a:rPr lang="en-US" sz="1000" dirty="0">
              <a:latin typeface="Arial" pitchFamily="34" charset="0"/>
              <a:cs typeface="Arial" pitchFamily="34" charset="0"/>
            </a:rPr>
            <a:t>Administrators</a:t>
          </a:r>
        </a:p>
      </dgm:t>
    </dgm:pt>
    <dgm:pt modelId="{8BF7883A-C20A-4E5D-83E5-E57934A2F560}" type="parTrans" cxnId="{D79F669A-F2EF-4D25-8C15-0CC0A2D58C66}">
      <dgm:prSet/>
      <dgm:spPr/>
      <dgm:t>
        <a:bodyPr/>
        <a:lstStyle/>
        <a:p>
          <a:endParaRPr lang="en-US"/>
        </a:p>
      </dgm:t>
    </dgm:pt>
    <dgm:pt modelId="{2DB242F7-C695-4202-B60B-E2266724183A}" type="sibTrans" cxnId="{D79F669A-F2EF-4D25-8C15-0CC0A2D58C66}">
      <dgm:prSet/>
      <dgm:spPr/>
      <dgm:t>
        <a:bodyPr/>
        <a:lstStyle/>
        <a:p>
          <a:endParaRPr lang="en-US"/>
        </a:p>
      </dgm:t>
    </dgm:pt>
    <dgm:pt modelId="{D029E7C4-83FD-4D02-9D9F-45E238121525}">
      <dgm:prSet phldrT="[Text]" custT="1"/>
      <dgm:spPr/>
      <dgm:t>
        <a:bodyPr/>
        <a:lstStyle/>
        <a:p>
          <a:pPr>
            <a:spcAft>
              <a:spcPts val="0"/>
            </a:spcAft>
          </a:pPr>
          <a:r>
            <a:rPr lang="en-US" sz="1050" dirty="0">
              <a:latin typeface="Arial" pitchFamily="34" charset="0"/>
              <a:cs typeface="Arial" pitchFamily="34" charset="0"/>
            </a:rPr>
            <a:t>Train </a:t>
          </a:r>
        </a:p>
        <a:p>
          <a:pPr>
            <a:spcAft>
              <a:spcPts val="0"/>
            </a:spcAft>
          </a:pPr>
          <a:r>
            <a:rPr lang="en-US" sz="1050" dirty="0">
              <a:latin typeface="Arial" pitchFamily="34" charset="0"/>
              <a:cs typeface="Arial" pitchFamily="34" charset="0"/>
            </a:rPr>
            <a:t>Faculty and Staff</a:t>
          </a:r>
        </a:p>
      </dgm:t>
    </dgm:pt>
    <dgm:pt modelId="{4BD4F1BA-E90F-4E28-9EC4-EA90BB6E5C78}" type="parTrans" cxnId="{1A641706-7F03-4D61-9C62-A07AD5295B86}">
      <dgm:prSet/>
      <dgm:spPr/>
      <dgm:t>
        <a:bodyPr/>
        <a:lstStyle/>
        <a:p>
          <a:endParaRPr lang="en-US"/>
        </a:p>
      </dgm:t>
    </dgm:pt>
    <dgm:pt modelId="{8EAEF3FB-368B-46EB-89D3-69D908A9CA46}" type="sibTrans" cxnId="{1A641706-7F03-4D61-9C62-A07AD5295B86}">
      <dgm:prSet/>
      <dgm:spPr/>
      <dgm:t>
        <a:bodyPr/>
        <a:lstStyle/>
        <a:p>
          <a:endParaRPr lang="en-US"/>
        </a:p>
      </dgm:t>
    </dgm:pt>
    <dgm:pt modelId="{26CB2ABA-AB3B-45CC-9A48-3EB3FB34B448}">
      <dgm:prSet phldrT="[Text]" custT="1"/>
      <dgm:spPr/>
      <dgm:t>
        <a:bodyPr/>
        <a:lstStyle/>
        <a:p>
          <a:r>
            <a:rPr lang="en-US" sz="1050" dirty="0">
              <a:latin typeface="Arial" pitchFamily="34" charset="0"/>
              <a:cs typeface="Arial" pitchFamily="34" charset="0"/>
            </a:rPr>
            <a:t>Deliver </a:t>
          </a:r>
          <a:r>
            <a:rPr lang="en-US" sz="1050" dirty="0" smtClean="0">
              <a:latin typeface="Arial" pitchFamily="34" charset="0"/>
              <a:cs typeface="Arial" pitchFamily="34" charset="0"/>
            </a:rPr>
            <a:t> access  </a:t>
          </a:r>
          <a:r>
            <a:rPr lang="en-US" sz="1050" dirty="0">
              <a:latin typeface="Arial" pitchFamily="34" charset="0"/>
              <a:cs typeface="Arial" pitchFamily="34" charset="0"/>
            </a:rPr>
            <a:t>to Students</a:t>
          </a:r>
        </a:p>
      </dgm:t>
    </dgm:pt>
    <dgm:pt modelId="{E66980B4-AB7B-46DA-900F-6DFD6696A467}" type="parTrans" cxnId="{261E6ED4-4818-42F8-ABA0-FEBCDEC7CFC2}">
      <dgm:prSet/>
      <dgm:spPr/>
      <dgm:t>
        <a:bodyPr/>
        <a:lstStyle/>
        <a:p>
          <a:endParaRPr lang="en-US"/>
        </a:p>
      </dgm:t>
    </dgm:pt>
    <dgm:pt modelId="{9E2675C1-FE74-4908-AFA6-F7AEC3D1B7AB}" type="sibTrans" cxnId="{261E6ED4-4818-42F8-ABA0-FEBCDEC7CFC2}">
      <dgm:prSet/>
      <dgm:spPr/>
      <dgm:t>
        <a:bodyPr/>
        <a:lstStyle/>
        <a:p>
          <a:endParaRPr lang="en-US"/>
        </a:p>
      </dgm:t>
    </dgm:pt>
    <dgm:pt modelId="{8455063C-1EBB-4DD2-B839-670F7457B764}">
      <dgm:prSet phldrT="[Text]" custT="1"/>
      <dgm:spPr/>
      <dgm:t>
        <a:bodyPr/>
        <a:lstStyle/>
        <a:p>
          <a:r>
            <a:rPr lang="en-US" sz="1050" dirty="0">
              <a:latin typeface="Arial" pitchFamily="34" charset="0"/>
              <a:cs typeface="Arial" pitchFamily="34" charset="0"/>
            </a:rPr>
            <a:t>Evaluate</a:t>
          </a:r>
          <a:r>
            <a:rPr lang="en-US" sz="900" dirty="0"/>
            <a:t> </a:t>
          </a:r>
          <a:r>
            <a:rPr lang="en-US" sz="1050" dirty="0">
              <a:latin typeface="Arial" pitchFamily="34" charset="0"/>
              <a:cs typeface="Arial" pitchFamily="34" charset="0"/>
            </a:rPr>
            <a:t>Program</a:t>
          </a:r>
        </a:p>
      </dgm:t>
    </dgm:pt>
    <dgm:pt modelId="{78E01233-5AD3-45FB-B291-7DF22976A548}" type="parTrans" cxnId="{986CD6DE-40CB-47BC-B547-067D6CB4B41E}">
      <dgm:prSet/>
      <dgm:spPr/>
      <dgm:t>
        <a:bodyPr/>
        <a:lstStyle/>
        <a:p>
          <a:endParaRPr lang="en-US"/>
        </a:p>
      </dgm:t>
    </dgm:pt>
    <dgm:pt modelId="{F8CAE6B0-1AC1-4BD9-9CF5-26EA1A02EB2B}" type="sibTrans" cxnId="{986CD6DE-40CB-47BC-B547-067D6CB4B41E}">
      <dgm:prSet/>
      <dgm:spPr/>
      <dgm:t>
        <a:bodyPr/>
        <a:lstStyle/>
        <a:p>
          <a:endParaRPr lang="en-US"/>
        </a:p>
      </dgm:t>
    </dgm:pt>
    <dgm:pt modelId="{384BE5BC-04AC-4894-B088-2F8CA8CE3657}">
      <dgm:prSet phldrT="[Text]" custT="1"/>
      <dgm:spPr/>
      <dgm:t>
        <a:bodyPr/>
        <a:lstStyle/>
        <a:p>
          <a:r>
            <a:rPr lang="en-US" sz="1050" dirty="0">
              <a:latin typeface="Arial" pitchFamily="34" charset="0"/>
              <a:cs typeface="Arial" pitchFamily="34" charset="0"/>
            </a:rPr>
            <a:t>Create Classrooms</a:t>
          </a:r>
        </a:p>
      </dgm:t>
    </dgm:pt>
    <dgm:pt modelId="{6FD50166-A0D8-402B-8C65-820714352BEA}" type="parTrans" cxnId="{34B37B47-695F-48B6-A63C-DC0813FFECC1}">
      <dgm:prSet/>
      <dgm:spPr/>
      <dgm:t>
        <a:bodyPr/>
        <a:lstStyle/>
        <a:p>
          <a:endParaRPr lang="en-US"/>
        </a:p>
      </dgm:t>
    </dgm:pt>
    <dgm:pt modelId="{B6E2C820-BBC3-4CB3-B185-D0E1369E625B}" type="sibTrans" cxnId="{34B37B47-695F-48B6-A63C-DC0813FFECC1}">
      <dgm:prSet/>
      <dgm:spPr/>
      <dgm:t>
        <a:bodyPr/>
        <a:lstStyle/>
        <a:p>
          <a:endParaRPr lang="en-US"/>
        </a:p>
      </dgm:t>
    </dgm:pt>
    <dgm:pt modelId="{27827012-BF7A-4D7E-8720-F7A5E89EA541}">
      <dgm:prSet phldrT="[Text]" custT="1"/>
      <dgm:spPr/>
      <dgm:t>
        <a:bodyPr/>
        <a:lstStyle/>
        <a:p>
          <a:r>
            <a:rPr lang="en-US" sz="1050" dirty="0">
              <a:latin typeface="Arial" pitchFamily="34" charset="0"/>
              <a:cs typeface="Arial" pitchFamily="34" charset="0"/>
            </a:rPr>
            <a:t>Produce Support Materials</a:t>
          </a:r>
        </a:p>
      </dgm:t>
    </dgm:pt>
    <dgm:pt modelId="{B5979581-3442-431A-89E8-73A50C610B5D}" type="parTrans" cxnId="{97E6F06E-04DE-4B53-94F2-F4AB0F12DA65}">
      <dgm:prSet/>
      <dgm:spPr/>
      <dgm:t>
        <a:bodyPr/>
        <a:lstStyle/>
        <a:p>
          <a:endParaRPr lang="en-US"/>
        </a:p>
      </dgm:t>
    </dgm:pt>
    <dgm:pt modelId="{36FFA49D-8446-478D-9E06-FB49377D08D5}" type="sibTrans" cxnId="{97E6F06E-04DE-4B53-94F2-F4AB0F12DA65}">
      <dgm:prSet/>
      <dgm:spPr/>
      <dgm:t>
        <a:bodyPr/>
        <a:lstStyle/>
        <a:p>
          <a:endParaRPr lang="en-US"/>
        </a:p>
      </dgm:t>
    </dgm:pt>
    <dgm:pt modelId="{3B4982F2-DC7D-4578-89F8-0D0451E169EE}">
      <dgm:prSet phldrT="[Text]" custT="1"/>
      <dgm:spPr>
        <a:solidFill>
          <a:schemeClr val="accent1">
            <a:hueOff val="0"/>
            <a:satOff val="0"/>
            <a:lumOff val="0"/>
          </a:schemeClr>
        </a:solidFill>
      </dgm:spPr>
      <dgm:t>
        <a:bodyPr/>
        <a:lstStyle/>
        <a:p>
          <a:r>
            <a:rPr lang="en-US" sz="1050" dirty="0">
              <a:latin typeface="Arial" pitchFamily="34" charset="0"/>
              <a:cs typeface="Arial" pitchFamily="34" charset="0"/>
            </a:rPr>
            <a:t>Communicate with Parents + Guardians</a:t>
          </a:r>
        </a:p>
      </dgm:t>
    </dgm:pt>
    <dgm:pt modelId="{3DB99550-BDE8-43E0-8726-D2F03985D2E5}" type="parTrans" cxnId="{3899D69C-0152-4EFB-AEB0-694EF6D1073B}">
      <dgm:prSet/>
      <dgm:spPr/>
      <dgm:t>
        <a:bodyPr/>
        <a:lstStyle/>
        <a:p>
          <a:endParaRPr lang="en-US"/>
        </a:p>
      </dgm:t>
    </dgm:pt>
    <dgm:pt modelId="{C09800AA-5A84-4E03-9190-4F5BF4D0F50C}" type="sibTrans" cxnId="{3899D69C-0152-4EFB-AEB0-694EF6D1073B}">
      <dgm:prSet/>
      <dgm:spPr/>
      <dgm:t>
        <a:bodyPr/>
        <a:lstStyle/>
        <a:p>
          <a:endParaRPr lang="en-US"/>
        </a:p>
      </dgm:t>
    </dgm:pt>
    <dgm:pt modelId="{6B9779B2-870B-4400-8AED-884C952BCC7D}">
      <dgm:prSet phldrT="[Text]" custT="1"/>
      <dgm:spPr>
        <a:solidFill>
          <a:schemeClr val="accent1">
            <a:hueOff val="0"/>
            <a:satOff val="0"/>
            <a:lumOff val="0"/>
          </a:schemeClr>
        </a:solidFill>
      </dgm:spPr>
      <dgm:t>
        <a:bodyPr/>
        <a:lstStyle/>
        <a:p>
          <a:r>
            <a:rPr lang="en-US" sz="1050" dirty="0" smtClean="0">
              <a:latin typeface="Arial" pitchFamily="34" charset="0"/>
              <a:cs typeface="Arial" pitchFamily="34" charset="0"/>
            </a:rPr>
            <a:t>Provide coaching and mentoring for teachers</a:t>
          </a:r>
          <a:endParaRPr lang="en-US" sz="1050" dirty="0">
            <a:latin typeface="Arial" pitchFamily="34" charset="0"/>
            <a:cs typeface="Arial" pitchFamily="34" charset="0"/>
          </a:endParaRPr>
        </a:p>
      </dgm:t>
    </dgm:pt>
    <dgm:pt modelId="{D7FF0FA5-8506-4749-9892-379CB7076A3B}" type="parTrans" cxnId="{7D495D5A-9A9F-40AB-A081-58725C0FE18D}">
      <dgm:prSet/>
      <dgm:spPr/>
      <dgm:t>
        <a:bodyPr/>
        <a:lstStyle/>
        <a:p>
          <a:endParaRPr lang="en-US"/>
        </a:p>
      </dgm:t>
    </dgm:pt>
    <dgm:pt modelId="{3F315828-E071-4B3E-9D6E-EEBE8A800241}" type="sibTrans" cxnId="{7D495D5A-9A9F-40AB-A081-58725C0FE18D}">
      <dgm:prSet/>
      <dgm:spPr/>
      <dgm:t>
        <a:bodyPr/>
        <a:lstStyle/>
        <a:p>
          <a:endParaRPr lang="en-US"/>
        </a:p>
      </dgm:t>
    </dgm:pt>
    <dgm:pt modelId="{481BE016-3695-47A0-9688-16B496F20F74}">
      <dgm:prSet phldrT="[Text]" custT="1"/>
      <dgm:spPr>
        <a:solidFill>
          <a:schemeClr val="accent1">
            <a:hueOff val="0"/>
            <a:satOff val="0"/>
            <a:lumOff val="0"/>
          </a:schemeClr>
        </a:solidFill>
      </dgm:spPr>
      <dgm:t>
        <a:bodyPr/>
        <a:lstStyle/>
        <a:p>
          <a:r>
            <a:rPr lang="en-US" sz="1050" dirty="0" smtClean="0">
              <a:latin typeface="Arial" pitchFamily="34" charset="0"/>
              <a:cs typeface="Arial" pitchFamily="34" charset="0"/>
            </a:rPr>
            <a:t>Monitor student progress</a:t>
          </a:r>
          <a:endParaRPr lang="en-US" sz="1050" dirty="0">
            <a:latin typeface="Arial" pitchFamily="34" charset="0"/>
            <a:cs typeface="Arial" pitchFamily="34" charset="0"/>
          </a:endParaRPr>
        </a:p>
      </dgm:t>
    </dgm:pt>
    <dgm:pt modelId="{8B8D98D2-ADEF-48AC-AE33-BB5B6EB34317}" type="parTrans" cxnId="{93E8BB51-D527-4854-BA89-E114C10D12B3}">
      <dgm:prSet/>
      <dgm:spPr/>
      <dgm:t>
        <a:bodyPr/>
        <a:lstStyle/>
        <a:p>
          <a:endParaRPr lang="en-US"/>
        </a:p>
      </dgm:t>
    </dgm:pt>
    <dgm:pt modelId="{F2B2CF08-56C0-48FA-BC8B-2A5A300A5336}" type="sibTrans" cxnId="{93E8BB51-D527-4854-BA89-E114C10D12B3}">
      <dgm:prSet/>
      <dgm:spPr/>
      <dgm:t>
        <a:bodyPr/>
        <a:lstStyle/>
        <a:p>
          <a:endParaRPr lang="en-US"/>
        </a:p>
      </dgm:t>
    </dgm:pt>
    <dgm:pt modelId="{A017C1A7-E853-4A05-9720-D39ABBFC0C57}" type="pres">
      <dgm:prSet presAssocID="{C078E451-B193-4F8D-BB87-CF50BFCFA581}" presName="diagram" presStyleCnt="0">
        <dgm:presLayoutVars>
          <dgm:dir/>
          <dgm:resizeHandles val="exact"/>
        </dgm:presLayoutVars>
      </dgm:prSet>
      <dgm:spPr/>
    </dgm:pt>
    <dgm:pt modelId="{53562E0D-2131-4D9B-9FCA-E35571CA0B83}" type="pres">
      <dgm:prSet presAssocID="{2AAC2776-F4BE-4824-9FF5-7BB7FB641E42}" presName="node" presStyleLbl="node1" presStyleIdx="0" presStyleCnt="12">
        <dgm:presLayoutVars>
          <dgm:bulletEnabled val="1"/>
        </dgm:presLayoutVars>
      </dgm:prSet>
      <dgm:spPr/>
      <dgm:t>
        <a:bodyPr/>
        <a:lstStyle/>
        <a:p>
          <a:endParaRPr lang="en-US"/>
        </a:p>
      </dgm:t>
    </dgm:pt>
    <dgm:pt modelId="{E18AB9BB-FD68-4A2A-9610-72126057478D}" type="pres">
      <dgm:prSet presAssocID="{0AEDBE8D-7248-4469-A15D-C5B33EF7C363}" presName="sibTrans" presStyleLbl="sibTrans2D1" presStyleIdx="0" presStyleCnt="11"/>
      <dgm:spPr/>
      <dgm:t>
        <a:bodyPr/>
        <a:lstStyle/>
        <a:p>
          <a:endParaRPr lang="en-US"/>
        </a:p>
      </dgm:t>
    </dgm:pt>
    <dgm:pt modelId="{E931F7C8-1C10-4E5B-A4B5-42BB1CBE82E4}" type="pres">
      <dgm:prSet presAssocID="{0AEDBE8D-7248-4469-A15D-C5B33EF7C363}" presName="connectorText" presStyleLbl="sibTrans2D1" presStyleIdx="0" presStyleCnt="11"/>
      <dgm:spPr/>
      <dgm:t>
        <a:bodyPr/>
        <a:lstStyle/>
        <a:p>
          <a:endParaRPr lang="en-US"/>
        </a:p>
      </dgm:t>
    </dgm:pt>
    <dgm:pt modelId="{6D1D28AD-62AF-47FF-B500-FB4C091FCA25}" type="pres">
      <dgm:prSet presAssocID="{9DB814A2-86C6-4C4A-9A3B-02350D8EE9CF}" presName="node" presStyleLbl="node1" presStyleIdx="1" presStyleCnt="12">
        <dgm:presLayoutVars>
          <dgm:bulletEnabled val="1"/>
        </dgm:presLayoutVars>
      </dgm:prSet>
      <dgm:spPr/>
      <dgm:t>
        <a:bodyPr/>
        <a:lstStyle/>
        <a:p>
          <a:endParaRPr lang="en-US"/>
        </a:p>
      </dgm:t>
    </dgm:pt>
    <dgm:pt modelId="{410CFBE8-1D39-4B67-9ACD-CF8A6A895020}" type="pres">
      <dgm:prSet presAssocID="{65737DA1-C8CE-4404-B1D9-A0C09C551086}" presName="sibTrans" presStyleLbl="sibTrans2D1" presStyleIdx="1" presStyleCnt="11"/>
      <dgm:spPr/>
      <dgm:t>
        <a:bodyPr/>
        <a:lstStyle/>
        <a:p>
          <a:endParaRPr lang="en-US"/>
        </a:p>
      </dgm:t>
    </dgm:pt>
    <dgm:pt modelId="{D754BD11-E5BD-4856-A780-92F4FDFFDE82}" type="pres">
      <dgm:prSet presAssocID="{65737DA1-C8CE-4404-B1D9-A0C09C551086}" presName="connectorText" presStyleLbl="sibTrans2D1" presStyleIdx="1" presStyleCnt="11"/>
      <dgm:spPr/>
      <dgm:t>
        <a:bodyPr/>
        <a:lstStyle/>
        <a:p>
          <a:endParaRPr lang="en-US"/>
        </a:p>
      </dgm:t>
    </dgm:pt>
    <dgm:pt modelId="{31BC3CE0-DC87-4A50-9DAC-1C3ACB131BED}" type="pres">
      <dgm:prSet presAssocID="{B4502706-A28C-497C-A3FF-74928C5C8C7C}" presName="node" presStyleLbl="node1" presStyleIdx="2" presStyleCnt="12">
        <dgm:presLayoutVars>
          <dgm:bulletEnabled val="1"/>
        </dgm:presLayoutVars>
      </dgm:prSet>
      <dgm:spPr/>
      <dgm:t>
        <a:bodyPr/>
        <a:lstStyle/>
        <a:p>
          <a:endParaRPr lang="en-US"/>
        </a:p>
      </dgm:t>
    </dgm:pt>
    <dgm:pt modelId="{E421EE40-9059-46C8-AFD1-54DDCA914EE1}" type="pres">
      <dgm:prSet presAssocID="{79DF1DAD-27F1-4766-8653-642F5E2DCB37}" presName="sibTrans" presStyleLbl="sibTrans2D1" presStyleIdx="2" presStyleCnt="11"/>
      <dgm:spPr/>
      <dgm:t>
        <a:bodyPr/>
        <a:lstStyle/>
        <a:p>
          <a:endParaRPr lang="en-US"/>
        </a:p>
      </dgm:t>
    </dgm:pt>
    <dgm:pt modelId="{A30C3C41-CD64-432F-BE9A-3F515A39ED85}" type="pres">
      <dgm:prSet presAssocID="{79DF1DAD-27F1-4766-8653-642F5E2DCB37}" presName="connectorText" presStyleLbl="sibTrans2D1" presStyleIdx="2" presStyleCnt="11"/>
      <dgm:spPr/>
      <dgm:t>
        <a:bodyPr/>
        <a:lstStyle/>
        <a:p>
          <a:endParaRPr lang="en-US"/>
        </a:p>
      </dgm:t>
    </dgm:pt>
    <dgm:pt modelId="{BB2E94C2-A5F6-4862-B0EC-403A8043270D}" type="pres">
      <dgm:prSet presAssocID="{27827012-BF7A-4D7E-8720-F7A5E89EA541}" presName="node" presStyleLbl="node1" presStyleIdx="3" presStyleCnt="12">
        <dgm:presLayoutVars>
          <dgm:bulletEnabled val="1"/>
        </dgm:presLayoutVars>
      </dgm:prSet>
      <dgm:spPr/>
      <dgm:t>
        <a:bodyPr/>
        <a:lstStyle/>
        <a:p>
          <a:endParaRPr lang="en-US"/>
        </a:p>
      </dgm:t>
    </dgm:pt>
    <dgm:pt modelId="{80049970-4B40-4524-A706-B5E3AA83EE78}" type="pres">
      <dgm:prSet presAssocID="{36FFA49D-8446-478D-9E06-FB49377D08D5}" presName="sibTrans" presStyleLbl="sibTrans2D1" presStyleIdx="3" presStyleCnt="11"/>
      <dgm:spPr/>
      <dgm:t>
        <a:bodyPr/>
        <a:lstStyle/>
        <a:p>
          <a:endParaRPr lang="en-US"/>
        </a:p>
      </dgm:t>
    </dgm:pt>
    <dgm:pt modelId="{898DD51F-3219-43E2-BC9E-A0B0942A4CE2}" type="pres">
      <dgm:prSet presAssocID="{36FFA49D-8446-478D-9E06-FB49377D08D5}" presName="connectorText" presStyleLbl="sibTrans2D1" presStyleIdx="3" presStyleCnt="11"/>
      <dgm:spPr/>
      <dgm:t>
        <a:bodyPr/>
        <a:lstStyle/>
        <a:p>
          <a:endParaRPr lang="en-US"/>
        </a:p>
      </dgm:t>
    </dgm:pt>
    <dgm:pt modelId="{E1A9E8BD-DC04-4A32-8527-B66BAC936709}" type="pres">
      <dgm:prSet presAssocID="{6F0D0F7F-B932-4122-A11A-4CF42190138B}" presName="node" presStyleLbl="node1" presStyleIdx="4" presStyleCnt="12" custLinFactNeighborX="934" custLinFactNeighborY="5530">
        <dgm:presLayoutVars>
          <dgm:bulletEnabled val="1"/>
        </dgm:presLayoutVars>
      </dgm:prSet>
      <dgm:spPr/>
      <dgm:t>
        <a:bodyPr/>
        <a:lstStyle/>
        <a:p>
          <a:endParaRPr lang="en-US"/>
        </a:p>
      </dgm:t>
    </dgm:pt>
    <dgm:pt modelId="{E39A9C0F-D224-4B82-BB7A-1DF831CD0343}" type="pres">
      <dgm:prSet presAssocID="{2DB242F7-C695-4202-B60B-E2266724183A}" presName="sibTrans" presStyleLbl="sibTrans2D1" presStyleIdx="4" presStyleCnt="11"/>
      <dgm:spPr/>
      <dgm:t>
        <a:bodyPr/>
        <a:lstStyle/>
        <a:p>
          <a:endParaRPr lang="en-US"/>
        </a:p>
      </dgm:t>
    </dgm:pt>
    <dgm:pt modelId="{1213E89B-93A4-40BF-81F0-79214DDC2553}" type="pres">
      <dgm:prSet presAssocID="{2DB242F7-C695-4202-B60B-E2266724183A}" presName="connectorText" presStyleLbl="sibTrans2D1" presStyleIdx="4" presStyleCnt="11"/>
      <dgm:spPr/>
      <dgm:t>
        <a:bodyPr/>
        <a:lstStyle/>
        <a:p>
          <a:endParaRPr lang="en-US"/>
        </a:p>
      </dgm:t>
    </dgm:pt>
    <dgm:pt modelId="{211D2510-7E5C-431B-B0A2-ED8247487751}" type="pres">
      <dgm:prSet presAssocID="{D029E7C4-83FD-4D02-9D9F-45E238121525}" presName="node" presStyleLbl="node1" presStyleIdx="5" presStyleCnt="12">
        <dgm:presLayoutVars>
          <dgm:bulletEnabled val="1"/>
        </dgm:presLayoutVars>
      </dgm:prSet>
      <dgm:spPr/>
      <dgm:t>
        <a:bodyPr/>
        <a:lstStyle/>
        <a:p>
          <a:endParaRPr lang="en-US"/>
        </a:p>
      </dgm:t>
    </dgm:pt>
    <dgm:pt modelId="{4E8A42F8-ED94-4D96-83E1-034C3A935A76}" type="pres">
      <dgm:prSet presAssocID="{8EAEF3FB-368B-46EB-89D3-69D908A9CA46}" presName="sibTrans" presStyleLbl="sibTrans2D1" presStyleIdx="5" presStyleCnt="11"/>
      <dgm:spPr/>
      <dgm:t>
        <a:bodyPr/>
        <a:lstStyle/>
        <a:p>
          <a:endParaRPr lang="en-US"/>
        </a:p>
      </dgm:t>
    </dgm:pt>
    <dgm:pt modelId="{80B99AC1-DE9A-430B-B50A-7DC893400F30}" type="pres">
      <dgm:prSet presAssocID="{8EAEF3FB-368B-46EB-89D3-69D908A9CA46}" presName="connectorText" presStyleLbl="sibTrans2D1" presStyleIdx="5" presStyleCnt="11"/>
      <dgm:spPr/>
      <dgm:t>
        <a:bodyPr/>
        <a:lstStyle/>
        <a:p>
          <a:endParaRPr lang="en-US"/>
        </a:p>
      </dgm:t>
    </dgm:pt>
    <dgm:pt modelId="{B92B1390-AADA-43E5-AEE5-7B0737A8335D}" type="pres">
      <dgm:prSet presAssocID="{384BE5BC-04AC-4894-B088-2F8CA8CE3657}" presName="node" presStyleLbl="node1" presStyleIdx="6" presStyleCnt="12">
        <dgm:presLayoutVars>
          <dgm:bulletEnabled val="1"/>
        </dgm:presLayoutVars>
      </dgm:prSet>
      <dgm:spPr/>
      <dgm:t>
        <a:bodyPr/>
        <a:lstStyle/>
        <a:p>
          <a:endParaRPr lang="en-US"/>
        </a:p>
      </dgm:t>
    </dgm:pt>
    <dgm:pt modelId="{FC1783B3-5274-4DBE-95F8-07D7F4B09C35}" type="pres">
      <dgm:prSet presAssocID="{B6E2C820-BBC3-4CB3-B185-D0E1369E625B}" presName="sibTrans" presStyleLbl="sibTrans2D1" presStyleIdx="6" presStyleCnt="11"/>
      <dgm:spPr/>
      <dgm:t>
        <a:bodyPr/>
        <a:lstStyle/>
        <a:p>
          <a:endParaRPr lang="en-US"/>
        </a:p>
      </dgm:t>
    </dgm:pt>
    <dgm:pt modelId="{08D1DAFA-7B87-47D9-97F9-904D5D0F7C6E}" type="pres">
      <dgm:prSet presAssocID="{B6E2C820-BBC3-4CB3-B185-D0E1369E625B}" presName="connectorText" presStyleLbl="sibTrans2D1" presStyleIdx="6" presStyleCnt="11"/>
      <dgm:spPr/>
      <dgm:t>
        <a:bodyPr/>
        <a:lstStyle/>
        <a:p>
          <a:endParaRPr lang="en-US"/>
        </a:p>
      </dgm:t>
    </dgm:pt>
    <dgm:pt modelId="{71F8571B-C04D-4E43-A1F7-4511191979CB}" type="pres">
      <dgm:prSet presAssocID="{26CB2ABA-AB3B-45CC-9A48-3EB3FB34B448}" presName="node" presStyleLbl="node1" presStyleIdx="7" presStyleCnt="12">
        <dgm:presLayoutVars>
          <dgm:bulletEnabled val="1"/>
        </dgm:presLayoutVars>
      </dgm:prSet>
      <dgm:spPr/>
      <dgm:t>
        <a:bodyPr/>
        <a:lstStyle/>
        <a:p>
          <a:endParaRPr lang="en-US"/>
        </a:p>
      </dgm:t>
    </dgm:pt>
    <dgm:pt modelId="{9B1CF109-A5B3-46C5-9D3D-8F597C81E81D}" type="pres">
      <dgm:prSet presAssocID="{9E2675C1-FE74-4908-AFA6-F7AEC3D1B7AB}" presName="sibTrans" presStyleLbl="sibTrans2D1" presStyleIdx="7" presStyleCnt="11"/>
      <dgm:spPr/>
      <dgm:t>
        <a:bodyPr/>
        <a:lstStyle/>
        <a:p>
          <a:endParaRPr lang="en-US"/>
        </a:p>
      </dgm:t>
    </dgm:pt>
    <dgm:pt modelId="{36960C53-9763-4D84-A912-B5D9A13C2F5C}" type="pres">
      <dgm:prSet presAssocID="{9E2675C1-FE74-4908-AFA6-F7AEC3D1B7AB}" presName="connectorText" presStyleLbl="sibTrans2D1" presStyleIdx="7" presStyleCnt="11"/>
      <dgm:spPr/>
      <dgm:t>
        <a:bodyPr/>
        <a:lstStyle/>
        <a:p>
          <a:endParaRPr lang="en-US"/>
        </a:p>
      </dgm:t>
    </dgm:pt>
    <dgm:pt modelId="{171FCCF9-C079-4608-8468-F9BFC63123C8}" type="pres">
      <dgm:prSet presAssocID="{3B4982F2-DC7D-4578-89F8-0D0451E169EE}" presName="node" presStyleLbl="node1" presStyleIdx="8" presStyleCnt="12">
        <dgm:presLayoutVars>
          <dgm:bulletEnabled val="1"/>
        </dgm:presLayoutVars>
      </dgm:prSet>
      <dgm:spPr/>
      <dgm:t>
        <a:bodyPr/>
        <a:lstStyle/>
        <a:p>
          <a:endParaRPr lang="en-US"/>
        </a:p>
      </dgm:t>
    </dgm:pt>
    <dgm:pt modelId="{9617D9B0-8968-4600-B0E2-88277AAB16C5}" type="pres">
      <dgm:prSet presAssocID="{C09800AA-5A84-4E03-9190-4F5BF4D0F50C}" presName="sibTrans" presStyleLbl="sibTrans2D1" presStyleIdx="8" presStyleCnt="11"/>
      <dgm:spPr/>
      <dgm:t>
        <a:bodyPr/>
        <a:lstStyle/>
        <a:p>
          <a:endParaRPr lang="en-US"/>
        </a:p>
      </dgm:t>
    </dgm:pt>
    <dgm:pt modelId="{EC699282-8EB2-44DA-AC54-4D4C67B734B5}" type="pres">
      <dgm:prSet presAssocID="{C09800AA-5A84-4E03-9190-4F5BF4D0F50C}" presName="connectorText" presStyleLbl="sibTrans2D1" presStyleIdx="8" presStyleCnt="11"/>
      <dgm:spPr/>
      <dgm:t>
        <a:bodyPr/>
        <a:lstStyle/>
        <a:p>
          <a:endParaRPr lang="en-US"/>
        </a:p>
      </dgm:t>
    </dgm:pt>
    <dgm:pt modelId="{F4888C84-416B-4014-A208-947B062CED06}" type="pres">
      <dgm:prSet presAssocID="{6B9779B2-870B-4400-8AED-884C952BCC7D}" presName="node" presStyleLbl="node1" presStyleIdx="9" presStyleCnt="12">
        <dgm:presLayoutVars>
          <dgm:bulletEnabled val="1"/>
        </dgm:presLayoutVars>
      </dgm:prSet>
      <dgm:spPr/>
      <dgm:t>
        <a:bodyPr/>
        <a:lstStyle/>
        <a:p>
          <a:endParaRPr lang="en-US"/>
        </a:p>
      </dgm:t>
    </dgm:pt>
    <dgm:pt modelId="{8356E68D-CDD2-4BAE-AFC4-C4FFC11A2720}" type="pres">
      <dgm:prSet presAssocID="{3F315828-E071-4B3E-9D6E-EEBE8A800241}" presName="sibTrans" presStyleLbl="sibTrans2D1" presStyleIdx="9" presStyleCnt="11"/>
      <dgm:spPr/>
      <dgm:t>
        <a:bodyPr/>
        <a:lstStyle/>
        <a:p>
          <a:endParaRPr lang="en-US"/>
        </a:p>
      </dgm:t>
    </dgm:pt>
    <dgm:pt modelId="{5665FD28-4EF6-4161-A336-49EDE7F1BB9F}" type="pres">
      <dgm:prSet presAssocID="{3F315828-E071-4B3E-9D6E-EEBE8A800241}" presName="connectorText" presStyleLbl="sibTrans2D1" presStyleIdx="9" presStyleCnt="11"/>
      <dgm:spPr/>
      <dgm:t>
        <a:bodyPr/>
        <a:lstStyle/>
        <a:p>
          <a:endParaRPr lang="en-US"/>
        </a:p>
      </dgm:t>
    </dgm:pt>
    <dgm:pt modelId="{526B7EFE-4020-4A62-B947-5B8F3F9FDDA2}" type="pres">
      <dgm:prSet presAssocID="{481BE016-3695-47A0-9688-16B496F20F74}" presName="node" presStyleLbl="node1" presStyleIdx="10" presStyleCnt="12">
        <dgm:presLayoutVars>
          <dgm:bulletEnabled val="1"/>
        </dgm:presLayoutVars>
      </dgm:prSet>
      <dgm:spPr/>
      <dgm:t>
        <a:bodyPr/>
        <a:lstStyle/>
        <a:p>
          <a:endParaRPr lang="en-US"/>
        </a:p>
      </dgm:t>
    </dgm:pt>
    <dgm:pt modelId="{EDC700F5-2122-44D0-819E-01308966B040}" type="pres">
      <dgm:prSet presAssocID="{F2B2CF08-56C0-48FA-BC8B-2A5A300A5336}" presName="sibTrans" presStyleLbl="sibTrans2D1" presStyleIdx="10" presStyleCnt="11"/>
      <dgm:spPr/>
      <dgm:t>
        <a:bodyPr/>
        <a:lstStyle/>
        <a:p>
          <a:endParaRPr lang="en-US"/>
        </a:p>
      </dgm:t>
    </dgm:pt>
    <dgm:pt modelId="{CC2A7099-5178-4179-BFB9-3F5850DC3F4D}" type="pres">
      <dgm:prSet presAssocID="{F2B2CF08-56C0-48FA-BC8B-2A5A300A5336}" presName="connectorText" presStyleLbl="sibTrans2D1" presStyleIdx="10" presStyleCnt="11"/>
      <dgm:spPr/>
      <dgm:t>
        <a:bodyPr/>
        <a:lstStyle/>
        <a:p>
          <a:endParaRPr lang="en-US"/>
        </a:p>
      </dgm:t>
    </dgm:pt>
    <dgm:pt modelId="{EDBDFA74-CA1B-4111-B3E8-C42E783A755D}" type="pres">
      <dgm:prSet presAssocID="{8455063C-1EBB-4DD2-B839-670F7457B764}" presName="node" presStyleLbl="node1" presStyleIdx="11" presStyleCnt="12">
        <dgm:presLayoutVars>
          <dgm:bulletEnabled val="1"/>
        </dgm:presLayoutVars>
      </dgm:prSet>
      <dgm:spPr/>
      <dgm:t>
        <a:bodyPr/>
        <a:lstStyle/>
        <a:p>
          <a:endParaRPr lang="en-US"/>
        </a:p>
      </dgm:t>
    </dgm:pt>
  </dgm:ptLst>
  <dgm:cxnLst>
    <dgm:cxn modelId="{D589C474-D4E0-4A35-803A-C70613465555}" srcId="{C078E451-B193-4F8D-BB87-CF50BFCFA581}" destId="{2AAC2776-F4BE-4824-9FF5-7BB7FB641E42}" srcOrd="0" destOrd="0" parTransId="{957AFDC4-D41F-4294-8665-914FBE35C4E3}" sibTransId="{0AEDBE8D-7248-4469-A15D-C5B33EF7C363}"/>
    <dgm:cxn modelId="{35F7A475-796C-4C82-9994-9432960BB887}" type="presOf" srcId="{D029E7C4-83FD-4D02-9D9F-45E238121525}" destId="{211D2510-7E5C-431B-B0A2-ED8247487751}" srcOrd="0" destOrd="0" presId="urn:microsoft.com/office/officeart/2005/8/layout/process5"/>
    <dgm:cxn modelId="{CEB23182-A11D-4EEF-AB37-074B2E3AE3C7}" type="presOf" srcId="{26CB2ABA-AB3B-45CC-9A48-3EB3FB34B448}" destId="{71F8571B-C04D-4E43-A1F7-4511191979CB}" srcOrd="0" destOrd="0" presId="urn:microsoft.com/office/officeart/2005/8/layout/process5"/>
    <dgm:cxn modelId="{C0CD6410-A7AC-4989-8030-8429E65555BE}" type="presOf" srcId="{36FFA49D-8446-478D-9E06-FB49377D08D5}" destId="{80049970-4B40-4524-A706-B5E3AA83EE78}" srcOrd="0" destOrd="0" presId="urn:microsoft.com/office/officeart/2005/8/layout/process5"/>
    <dgm:cxn modelId="{9E23B661-3A55-4B4F-9A08-8C9D4BA8D4E1}" type="presOf" srcId="{F2B2CF08-56C0-48FA-BC8B-2A5A300A5336}" destId="{CC2A7099-5178-4179-BFB9-3F5850DC3F4D}" srcOrd="1" destOrd="0" presId="urn:microsoft.com/office/officeart/2005/8/layout/process5"/>
    <dgm:cxn modelId="{C1A6B37E-FEAA-4723-BD26-EDF09E05D011}" type="presOf" srcId="{27827012-BF7A-4D7E-8720-F7A5E89EA541}" destId="{BB2E94C2-A5F6-4862-B0EC-403A8043270D}" srcOrd="0" destOrd="0" presId="urn:microsoft.com/office/officeart/2005/8/layout/process5"/>
    <dgm:cxn modelId="{93E8BB51-D527-4854-BA89-E114C10D12B3}" srcId="{C078E451-B193-4F8D-BB87-CF50BFCFA581}" destId="{481BE016-3695-47A0-9688-16B496F20F74}" srcOrd="10" destOrd="0" parTransId="{8B8D98D2-ADEF-48AC-AE33-BB5B6EB34317}" sibTransId="{F2B2CF08-56C0-48FA-BC8B-2A5A300A5336}"/>
    <dgm:cxn modelId="{508A6DF4-36EC-4571-B3CE-2378C96088D3}" type="presOf" srcId="{3B4982F2-DC7D-4578-89F8-0D0451E169EE}" destId="{171FCCF9-C079-4608-8468-F9BFC63123C8}" srcOrd="0" destOrd="0" presId="urn:microsoft.com/office/officeart/2005/8/layout/process5"/>
    <dgm:cxn modelId="{F776253B-1D48-4CF7-8077-EE9546094079}" type="presOf" srcId="{B6E2C820-BBC3-4CB3-B185-D0E1369E625B}" destId="{FC1783B3-5274-4DBE-95F8-07D7F4B09C35}" srcOrd="0" destOrd="0" presId="urn:microsoft.com/office/officeart/2005/8/layout/process5"/>
    <dgm:cxn modelId="{0D768872-D56F-4A1F-BCF7-8FC6F6220517}" type="presOf" srcId="{8EAEF3FB-368B-46EB-89D3-69D908A9CA46}" destId="{4E8A42F8-ED94-4D96-83E1-034C3A935A76}" srcOrd="0" destOrd="0" presId="urn:microsoft.com/office/officeart/2005/8/layout/process5"/>
    <dgm:cxn modelId="{CD48911B-B869-4734-8BD3-D406236E0D6D}" srcId="{C078E451-B193-4F8D-BB87-CF50BFCFA581}" destId="{B4502706-A28C-497C-A3FF-74928C5C8C7C}" srcOrd="2" destOrd="0" parTransId="{3C7C1653-F7D9-4BB6-A5AE-BADECA0E8752}" sibTransId="{79DF1DAD-27F1-4766-8653-642F5E2DCB37}"/>
    <dgm:cxn modelId="{9B4CBF3C-3B43-49A2-9407-DAAAAAE6CA84}" type="presOf" srcId="{C09800AA-5A84-4E03-9190-4F5BF4D0F50C}" destId="{EC699282-8EB2-44DA-AC54-4D4C67B734B5}" srcOrd="1" destOrd="0" presId="urn:microsoft.com/office/officeart/2005/8/layout/process5"/>
    <dgm:cxn modelId="{A684F7D0-EB62-4042-BEFB-CF4D9742D124}" type="presOf" srcId="{384BE5BC-04AC-4894-B088-2F8CA8CE3657}" destId="{B92B1390-AADA-43E5-AEE5-7B0737A8335D}" srcOrd="0" destOrd="0" presId="urn:microsoft.com/office/officeart/2005/8/layout/process5"/>
    <dgm:cxn modelId="{97E6F06E-04DE-4B53-94F2-F4AB0F12DA65}" srcId="{C078E451-B193-4F8D-BB87-CF50BFCFA581}" destId="{27827012-BF7A-4D7E-8720-F7A5E89EA541}" srcOrd="3" destOrd="0" parTransId="{B5979581-3442-431A-89E8-73A50C610B5D}" sibTransId="{36FFA49D-8446-478D-9E06-FB49377D08D5}"/>
    <dgm:cxn modelId="{49ECACED-948F-4FFB-B048-6BF92678AA4D}" type="presOf" srcId="{481BE016-3695-47A0-9688-16B496F20F74}" destId="{526B7EFE-4020-4A62-B947-5B8F3F9FDDA2}" srcOrd="0" destOrd="0" presId="urn:microsoft.com/office/officeart/2005/8/layout/process5"/>
    <dgm:cxn modelId="{7C5BDA99-CB41-4768-9387-7DC265A742B8}" type="presOf" srcId="{C078E451-B193-4F8D-BB87-CF50BFCFA581}" destId="{A017C1A7-E853-4A05-9720-D39ABBFC0C57}" srcOrd="0" destOrd="0" presId="urn:microsoft.com/office/officeart/2005/8/layout/process5"/>
    <dgm:cxn modelId="{AE050BCC-AD33-4E6F-A1B9-2D3FB0AA9251}" type="presOf" srcId="{8455063C-1EBB-4DD2-B839-670F7457B764}" destId="{EDBDFA74-CA1B-4111-B3E8-C42E783A755D}" srcOrd="0" destOrd="0" presId="urn:microsoft.com/office/officeart/2005/8/layout/process5"/>
    <dgm:cxn modelId="{9E5F92AC-F10F-45BA-9031-2ECA095C5E5F}" type="presOf" srcId="{65737DA1-C8CE-4404-B1D9-A0C09C551086}" destId="{410CFBE8-1D39-4B67-9ACD-CF8A6A895020}" srcOrd="0" destOrd="0" presId="urn:microsoft.com/office/officeart/2005/8/layout/process5"/>
    <dgm:cxn modelId="{5BB967CB-5E71-475C-987B-412F3E3CE615}" type="presOf" srcId="{79DF1DAD-27F1-4766-8653-642F5E2DCB37}" destId="{E421EE40-9059-46C8-AFD1-54DDCA914EE1}" srcOrd="0" destOrd="0" presId="urn:microsoft.com/office/officeart/2005/8/layout/process5"/>
    <dgm:cxn modelId="{E7C89EC8-7596-4587-8785-3A895726533F}" type="presOf" srcId="{36FFA49D-8446-478D-9E06-FB49377D08D5}" destId="{898DD51F-3219-43E2-BC9E-A0B0942A4CE2}" srcOrd="1" destOrd="0" presId="urn:microsoft.com/office/officeart/2005/8/layout/process5"/>
    <dgm:cxn modelId="{29DDFFFE-477B-407A-A473-414F86D6B293}" type="presOf" srcId="{B4502706-A28C-497C-A3FF-74928C5C8C7C}" destId="{31BC3CE0-DC87-4A50-9DAC-1C3ACB131BED}" srcOrd="0" destOrd="0" presId="urn:microsoft.com/office/officeart/2005/8/layout/process5"/>
    <dgm:cxn modelId="{CA23F380-0046-43C0-A3F2-F4954C974E88}" type="presOf" srcId="{9DB814A2-86C6-4C4A-9A3B-02350D8EE9CF}" destId="{6D1D28AD-62AF-47FF-B500-FB4C091FCA25}" srcOrd="0" destOrd="0" presId="urn:microsoft.com/office/officeart/2005/8/layout/process5"/>
    <dgm:cxn modelId="{1A641706-7F03-4D61-9C62-A07AD5295B86}" srcId="{C078E451-B193-4F8D-BB87-CF50BFCFA581}" destId="{D029E7C4-83FD-4D02-9D9F-45E238121525}" srcOrd="5" destOrd="0" parTransId="{4BD4F1BA-E90F-4E28-9EC4-EA90BB6E5C78}" sibTransId="{8EAEF3FB-368B-46EB-89D3-69D908A9CA46}"/>
    <dgm:cxn modelId="{CCD7D4DE-8EDA-40C5-BE7C-E80F817A4F51}" type="presOf" srcId="{9E2675C1-FE74-4908-AFA6-F7AEC3D1B7AB}" destId="{9B1CF109-A5B3-46C5-9D3D-8F597C81E81D}" srcOrd="0" destOrd="0" presId="urn:microsoft.com/office/officeart/2005/8/layout/process5"/>
    <dgm:cxn modelId="{800C3891-F856-45AF-A8F1-CE3820B60004}" type="presOf" srcId="{C09800AA-5A84-4E03-9190-4F5BF4D0F50C}" destId="{9617D9B0-8968-4600-B0E2-88277AAB16C5}" srcOrd="0" destOrd="0" presId="urn:microsoft.com/office/officeart/2005/8/layout/process5"/>
    <dgm:cxn modelId="{261E6ED4-4818-42F8-ABA0-FEBCDEC7CFC2}" srcId="{C078E451-B193-4F8D-BB87-CF50BFCFA581}" destId="{26CB2ABA-AB3B-45CC-9A48-3EB3FB34B448}" srcOrd="7" destOrd="0" parTransId="{E66980B4-AB7B-46DA-900F-6DFD6696A467}" sibTransId="{9E2675C1-FE74-4908-AFA6-F7AEC3D1B7AB}"/>
    <dgm:cxn modelId="{7D495D5A-9A9F-40AB-A081-58725C0FE18D}" srcId="{C078E451-B193-4F8D-BB87-CF50BFCFA581}" destId="{6B9779B2-870B-4400-8AED-884C952BCC7D}" srcOrd="9" destOrd="0" parTransId="{D7FF0FA5-8506-4749-9892-379CB7076A3B}" sibTransId="{3F315828-E071-4B3E-9D6E-EEBE8A800241}"/>
    <dgm:cxn modelId="{8AE77121-0E35-40EA-A47F-1C95B8DB204B}" type="presOf" srcId="{2DB242F7-C695-4202-B60B-E2266724183A}" destId="{E39A9C0F-D224-4B82-BB7A-1DF831CD0343}" srcOrd="0" destOrd="0" presId="urn:microsoft.com/office/officeart/2005/8/layout/process5"/>
    <dgm:cxn modelId="{986CD6DE-40CB-47BC-B547-067D6CB4B41E}" srcId="{C078E451-B193-4F8D-BB87-CF50BFCFA581}" destId="{8455063C-1EBB-4DD2-B839-670F7457B764}" srcOrd="11" destOrd="0" parTransId="{78E01233-5AD3-45FB-B291-7DF22976A548}" sibTransId="{F8CAE6B0-1AC1-4BD9-9CF5-26EA1A02EB2B}"/>
    <dgm:cxn modelId="{9A948EF0-0AFA-49DA-8934-BF3F0A339267}" type="presOf" srcId="{8EAEF3FB-368B-46EB-89D3-69D908A9CA46}" destId="{80B99AC1-DE9A-430B-B50A-7DC893400F30}" srcOrd="1" destOrd="0" presId="urn:microsoft.com/office/officeart/2005/8/layout/process5"/>
    <dgm:cxn modelId="{6E037AA7-142C-4EE4-AB8B-71BBFC022EF6}" type="presOf" srcId="{2AAC2776-F4BE-4824-9FF5-7BB7FB641E42}" destId="{53562E0D-2131-4D9B-9FCA-E35571CA0B83}" srcOrd="0" destOrd="0" presId="urn:microsoft.com/office/officeart/2005/8/layout/process5"/>
    <dgm:cxn modelId="{3899D69C-0152-4EFB-AEB0-694EF6D1073B}" srcId="{C078E451-B193-4F8D-BB87-CF50BFCFA581}" destId="{3B4982F2-DC7D-4578-89F8-0D0451E169EE}" srcOrd="8" destOrd="0" parTransId="{3DB99550-BDE8-43E0-8726-D2F03985D2E5}" sibTransId="{C09800AA-5A84-4E03-9190-4F5BF4D0F50C}"/>
    <dgm:cxn modelId="{F7751C2A-168C-4390-9995-6FB0A2A95D8B}" type="presOf" srcId="{3F315828-E071-4B3E-9D6E-EEBE8A800241}" destId="{8356E68D-CDD2-4BAE-AFC4-C4FFC11A2720}" srcOrd="0" destOrd="0" presId="urn:microsoft.com/office/officeart/2005/8/layout/process5"/>
    <dgm:cxn modelId="{0373B02E-ADBB-4799-8668-6CA32E63C0F5}" type="presOf" srcId="{6B9779B2-870B-4400-8AED-884C952BCC7D}" destId="{F4888C84-416B-4014-A208-947B062CED06}" srcOrd="0" destOrd="0" presId="urn:microsoft.com/office/officeart/2005/8/layout/process5"/>
    <dgm:cxn modelId="{DA415CE1-0D4D-4F37-B8C9-3005D1651CA2}" srcId="{C078E451-B193-4F8D-BB87-CF50BFCFA581}" destId="{9DB814A2-86C6-4C4A-9A3B-02350D8EE9CF}" srcOrd="1" destOrd="0" parTransId="{9FDD271B-0943-4EFC-83C4-68D9A99930A2}" sibTransId="{65737DA1-C8CE-4404-B1D9-A0C09C551086}"/>
    <dgm:cxn modelId="{13E5F478-43A5-4F5F-BD36-5BD287AE71E4}" type="presOf" srcId="{F2B2CF08-56C0-48FA-BC8B-2A5A300A5336}" destId="{EDC700F5-2122-44D0-819E-01308966B040}" srcOrd="0" destOrd="0" presId="urn:microsoft.com/office/officeart/2005/8/layout/process5"/>
    <dgm:cxn modelId="{44B7A0BA-36D1-4133-93DF-6D929E50725B}" type="presOf" srcId="{6F0D0F7F-B932-4122-A11A-4CF42190138B}" destId="{E1A9E8BD-DC04-4A32-8527-B66BAC936709}" srcOrd="0" destOrd="0" presId="urn:microsoft.com/office/officeart/2005/8/layout/process5"/>
    <dgm:cxn modelId="{34B37B47-695F-48B6-A63C-DC0813FFECC1}" srcId="{C078E451-B193-4F8D-BB87-CF50BFCFA581}" destId="{384BE5BC-04AC-4894-B088-2F8CA8CE3657}" srcOrd="6" destOrd="0" parTransId="{6FD50166-A0D8-402B-8C65-820714352BEA}" sibTransId="{B6E2C820-BBC3-4CB3-B185-D0E1369E625B}"/>
    <dgm:cxn modelId="{E964937C-EDF3-4328-9FD2-2AD8621F418E}" type="presOf" srcId="{0AEDBE8D-7248-4469-A15D-C5B33EF7C363}" destId="{E931F7C8-1C10-4E5B-A4B5-42BB1CBE82E4}" srcOrd="1" destOrd="0" presId="urn:microsoft.com/office/officeart/2005/8/layout/process5"/>
    <dgm:cxn modelId="{D79F669A-F2EF-4D25-8C15-0CC0A2D58C66}" srcId="{C078E451-B193-4F8D-BB87-CF50BFCFA581}" destId="{6F0D0F7F-B932-4122-A11A-4CF42190138B}" srcOrd="4" destOrd="0" parTransId="{8BF7883A-C20A-4E5D-83E5-E57934A2F560}" sibTransId="{2DB242F7-C695-4202-B60B-E2266724183A}"/>
    <dgm:cxn modelId="{1098CE88-731F-4FE1-9AA3-A85C3564A02A}" type="presOf" srcId="{79DF1DAD-27F1-4766-8653-642F5E2DCB37}" destId="{A30C3C41-CD64-432F-BE9A-3F515A39ED85}" srcOrd="1" destOrd="0" presId="urn:microsoft.com/office/officeart/2005/8/layout/process5"/>
    <dgm:cxn modelId="{C2A69531-D6BD-4361-9726-D1A8ADB770C5}" type="presOf" srcId="{3F315828-E071-4B3E-9D6E-EEBE8A800241}" destId="{5665FD28-4EF6-4161-A336-49EDE7F1BB9F}" srcOrd="1" destOrd="0" presId="urn:microsoft.com/office/officeart/2005/8/layout/process5"/>
    <dgm:cxn modelId="{24A4E935-DE88-4163-9EB8-F624F91A5E5C}" type="presOf" srcId="{9E2675C1-FE74-4908-AFA6-F7AEC3D1B7AB}" destId="{36960C53-9763-4D84-A912-B5D9A13C2F5C}" srcOrd="1" destOrd="0" presId="urn:microsoft.com/office/officeart/2005/8/layout/process5"/>
    <dgm:cxn modelId="{5C5E6156-1F1D-4F79-90A9-9FDCC057D89F}" type="presOf" srcId="{2DB242F7-C695-4202-B60B-E2266724183A}" destId="{1213E89B-93A4-40BF-81F0-79214DDC2553}" srcOrd="1" destOrd="0" presId="urn:microsoft.com/office/officeart/2005/8/layout/process5"/>
    <dgm:cxn modelId="{82E7C91F-CE5A-4C67-A348-D68889F27C99}" type="presOf" srcId="{65737DA1-C8CE-4404-B1D9-A0C09C551086}" destId="{D754BD11-E5BD-4856-A780-92F4FDFFDE82}" srcOrd="1" destOrd="0" presId="urn:microsoft.com/office/officeart/2005/8/layout/process5"/>
    <dgm:cxn modelId="{01FE9E2C-C73B-44D8-9698-43BB36BB250B}" type="presOf" srcId="{B6E2C820-BBC3-4CB3-B185-D0E1369E625B}" destId="{08D1DAFA-7B87-47D9-97F9-904D5D0F7C6E}" srcOrd="1" destOrd="0" presId="urn:microsoft.com/office/officeart/2005/8/layout/process5"/>
    <dgm:cxn modelId="{3254CDCE-8FCE-452A-A5EC-16B7FC2590F6}" type="presOf" srcId="{0AEDBE8D-7248-4469-A15D-C5B33EF7C363}" destId="{E18AB9BB-FD68-4A2A-9610-72126057478D}" srcOrd="0" destOrd="0" presId="urn:microsoft.com/office/officeart/2005/8/layout/process5"/>
    <dgm:cxn modelId="{0BA243A6-A67A-4EF7-A9F1-F18489500A86}" type="presParOf" srcId="{A017C1A7-E853-4A05-9720-D39ABBFC0C57}" destId="{53562E0D-2131-4D9B-9FCA-E35571CA0B83}" srcOrd="0" destOrd="0" presId="urn:microsoft.com/office/officeart/2005/8/layout/process5"/>
    <dgm:cxn modelId="{19C0FFEF-95D4-47B2-A071-8D8356DF994A}" type="presParOf" srcId="{A017C1A7-E853-4A05-9720-D39ABBFC0C57}" destId="{E18AB9BB-FD68-4A2A-9610-72126057478D}" srcOrd="1" destOrd="0" presId="urn:microsoft.com/office/officeart/2005/8/layout/process5"/>
    <dgm:cxn modelId="{5E986266-41E2-461D-8717-6375E485D375}" type="presParOf" srcId="{E18AB9BB-FD68-4A2A-9610-72126057478D}" destId="{E931F7C8-1C10-4E5B-A4B5-42BB1CBE82E4}" srcOrd="0" destOrd="0" presId="urn:microsoft.com/office/officeart/2005/8/layout/process5"/>
    <dgm:cxn modelId="{13FD23EA-5BA6-41BF-B612-1DCD631605AE}" type="presParOf" srcId="{A017C1A7-E853-4A05-9720-D39ABBFC0C57}" destId="{6D1D28AD-62AF-47FF-B500-FB4C091FCA25}" srcOrd="2" destOrd="0" presId="urn:microsoft.com/office/officeart/2005/8/layout/process5"/>
    <dgm:cxn modelId="{B5609EE9-F09F-44D8-A31C-30F12EA8C09C}" type="presParOf" srcId="{A017C1A7-E853-4A05-9720-D39ABBFC0C57}" destId="{410CFBE8-1D39-4B67-9ACD-CF8A6A895020}" srcOrd="3" destOrd="0" presId="urn:microsoft.com/office/officeart/2005/8/layout/process5"/>
    <dgm:cxn modelId="{28EB9443-801D-4729-A8D2-DC23040DD401}" type="presParOf" srcId="{410CFBE8-1D39-4B67-9ACD-CF8A6A895020}" destId="{D754BD11-E5BD-4856-A780-92F4FDFFDE82}" srcOrd="0" destOrd="0" presId="urn:microsoft.com/office/officeart/2005/8/layout/process5"/>
    <dgm:cxn modelId="{2BAAD35E-B8A9-46CE-BF41-DEDB90184D89}" type="presParOf" srcId="{A017C1A7-E853-4A05-9720-D39ABBFC0C57}" destId="{31BC3CE0-DC87-4A50-9DAC-1C3ACB131BED}" srcOrd="4" destOrd="0" presId="urn:microsoft.com/office/officeart/2005/8/layout/process5"/>
    <dgm:cxn modelId="{61CB890F-AE08-40CF-BEAC-EAA9EC729962}" type="presParOf" srcId="{A017C1A7-E853-4A05-9720-D39ABBFC0C57}" destId="{E421EE40-9059-46C8-AFD1-54DDCA914EE1}" srcOrd="5" destOrd="0" presId="urn:microsoft.com/office/officeart/2005/8/layout/process5"/>
    <dgm:cxn modelId="{621E2410-E8FA-438A-B3E8-D8C456A6346F}" type="presParOf" srcId="{E421EE40-9059-46C8-AFD1-54DDCA914EE1}" destId="{A30C3C41-CD64-432F-BE9A-3F515A39ED85}" srcOrd="0" destOrd="0" presId="urn:microsoft.com/office/officeart/2005/8/layout/process5"/>
    <dgm:cxn modelId="{A731B621-DD39-4BC6-ABC0-2E66E128DE3A}" type="presParOf" srcId="{A017C1A7-E853-4A05-9720-D39ABBFC0C57}" destId="{BB2E94C2-A5F6-4862-B0EC-403A8043270D}" srcOrd="6" destOrd="0" presId="urn:microsoft.com/office/officeart/2005/8/layout/process5"/>
    <dgm:cxn modelId="{78C56F22-7576-4C58-A68D-26ED905996BB}" type="presParOf" srcId="{A017C1A7-E853-4A05-9720-D39ABBFC0C57}" destId="{80049970-4B40-4524-A706-B5E3AA83EE78}" srcOrd="7" destOrd="0" presId="urn:microsoft.com/office/officeart/2005/8/layout/process5"/>
    <dgm:cxn modelId="{11CC9978-0D8C-4486-A0F4-1FFF9BC8967E}" type="presParOf" srcId="{80049970-4B40-4524-A706-B5E3AA83EE78}" destId="{898DD51F-3219-43E2-BC9E-A0B0942A4CE2}" srcOrd="0" destOrd="0" presId="urn:microsoft.com/office/officeart/2005/8/layout/process5"/>
    <dgm:cxn modelId="{7ED43ADC-A231-4F13-BE00-725FBB6D4795}" type="presParOf" srcId="{A017C1A7-E853-4A05-9720-D39ABBFC0C57}" destId="{E1A9E8BD-DC04-4A32-8527-B66BAC936709}" srcOrd="8" destOrd="0" presId="urn:microsoft.com/office/officeart/2005/8/layout/process5"/>
    <dgm:cxn modelId="{3AB9911E-C07E-4280-9289-0FDB54D860AF}" type="presParOf" srcId="{A017C1A7-E853-4A05-9720-D39ABBFC0C57}" destId="{E39A9C0F-D224-4B82-BB7A-1DF831CD0343}" srcOrd="9" destOrd="0" presId="urn:microsoft.com/office/officeart/2005/8/layout/process5"/>
    <dgm:cxn modelId="{6C1146CD-8435-4DE6-A94F-A9F29CF9B159}" type="presParOf" srcId="{E39A9C0F-D224-4B82-BB7A-1DF831CD0343}" destId="{1213E89B-93A4-40BF-81F0-79214DDC2553}" srcOrd="0" destOrd="0" presId="urn:microsoft.com/office/officeart/2005/8/layout/process5"/>
    <dgm:cxn modelId="{CF3EA364-219A-41F0-9512-F44E0BC40C89}" type="presParOf" srcId="{A017C1A7-E853-4A05-9720-D39ABBFC0C57}" destId="{211D2510-7E5C-431B-B0A2-ED8247487751}" srcOrd="10" destOrd="0" presId="urn:microsoft.com/office/officeart/2005/8/layout/process5"/>
    <dgm:cxn modelId="{41D160C6-67B8-4C4F-9455-8371E21F4D4A}" type="presParOf" srcId="{A017C1A7-E853-4A05-9720-D39ABBFC0C57}" destId="{4E8A42F8-ED94-4D96-83E1-034C3A935A76}" srcOrd="11" destOrd="0" presId="urn:microsoft.com/office/officeart/2005/8/layout/process5"/>
    <dgm:cxn modelId="{89803DB8-5C25-4280-BA03-137945581825}" type="presParOf" srcId="{4E8A42F8-ED94-4D96-83E1-034C3A935A76}" destId="{80B99AC1-DE9A-430B-B50A-7DC893400F30}" srcOrd="0" destOrd="0" presId="urn:microsoft.com/office/officeart/2005/8/layout/process5"/>
    <dgm:cxn modelId="{D7A11C22-28DE-4174-AE43-D8C5E5A80362}" type="presParOf" srcId="{A017C1A7-E853-4A05-9720-D39ABBFC0C57}" destId="{B92B1390-AADA-43E5-AEE5-7B0737A8335D}" srcOrd="12" destOrd="0" presId="urn:microsoft.com/office/officeart/2005/8/layout/process5"/>
    <dgm:cxn modelId="{56B23A7E-B352-4F0F-95A1-8224F5CBFEDE}" type="presParOf" srcId="{A017C1A7-E853-4A05-9720-D39ABBFC0C57}" destId="{FC1783B3-5274-4DBE-95F8-07D7F4B09C35}" srcOrd="13" destOrd="0" presId="urn:microsoft.com/office/officeart/2005/8/layout/process5"/>
    <dgm:cxn modelId="{DED3581D-BCCF-4DCB-81A1-E3851FD1059C}" type="presParOf" srcId="{FC1783B3-5274-4DBE-95F8-07D7F4B09C35}" destId="{08D1DAFA-7B87-47D9-97F9-904D5D0F7C6E}" srcOrd="0" destOrd="0" presId="urn:microsoft.com/office/officeart/2005/8/layout/process5"/>
    <dgm:cxn modelId="{67EF5EA0-6F30-4AC7-91F5-9E2B1EF5950F}" type="presParOf" srcId="{A017C1A7-E853-4A05-9720-D39ABBFC0C57}" destId="{71F8571B-C04D-4E43-A1F7-4511191979CB}" srcOrd="14" destOrd="0" presId="urn:microsoft.com/office/officeart/2005/8/layout/process5"/>
    <dgm:cxn modelId="{C0B57023-F4CC-4CFF-93B0-43F44AB1E2BB}" type="presParOf" srcId="{A017C1A7-E853-4A05-9720-D39ABBFC0C57}" destId="{9B1CF109-A5B3-46C5-9D3D-8F597C81E81D}" srcOrd="15" destOrd="0" presId="urn:microsoft.com/office/officeart/2005/8/layout/process5"/>
    <dgm:cxn modelId="{9604659E-280E-4E11-A472-141D033041BB}" type="presParOf" srcId="{9B1CF109-A5B3-46C5-9D3D-8F597C81E81D}" destId="{36960C53-9763-4D84-A912-B5D9A13C2F5C}" srcOrd="0" destOrd="0" presId="urn:microsoft.com/office/officeart/2005/8/layout/process5"/>
    <dgm:cxn modelId="{8639ECF5-F741-442B-80E1-28C0D9FC41FD}" type="presParOf" srcId="{A017C1A7-E853-4A05-9720-D39ABBFC0C57}" destId="{171FCCF9-C079-4608-8468-F9BFC63123C8}" srcOrd="16" destOrd="0" presId="urn:microsoft.com/office/officeart/2005/8/layout/process5"/>
    <dgm:cxn modelId="{017AA007-F662-4390-A5D6-BF9CE460127A}" type="presParOf" srcId="{A017C1A7-E853-4A05-9720-D39ABBFC0C57}" destId="{9617D9B0-8968-4600-B0E2-88277AAB16C5}" srcOrd="17" destOrd="0" presId="urn:microsoft.com/office/officeart/2005/8/layout/process5"/>
    <dgm:cxn modelId="{3B88A30F-4640-4605-8C9F-440C11AF53DF}" type="presParOf" srcId="{9617D9B0-8968-4600-B0E2-88277AAB16C5}" destId="{EC699282-8EB2-44DA-AC54-4D4C67B734B5}" srcOrd="0" destOrd="0" presId="urn:microsoft.com/office/officeart/2005/8/layout/process5"/>
    <dgm:cxn modelId="{2F17768B-6A40-4F74-BFE5-C343D312136D}" type="presParOf" srcId="{A017C1A7-E853-4A05-9720-D39ABBFC0C57}" destId="{F4888C84-416B-4014-A208-947B062CED06}" srcOrd="18" destOrd="0" presId="urn:microsoft.com/office/officeart/2005/8/layout/process5"/>
    <dgm:cxn modelId="{E333DEB7-0BD1-46B2-AB0C-AEADA1D0307F}" type="presParOf" srcId="{A017C1A7-E853-4A05-9720-D39ABBFC0C57}" destId="{8356E68D-CDD2-4BAE-AFC4-C4FFC11A2720}" srcOrd="19" destOrd="0" presId="urn:microsoft.com/office/officeart/2005/8/layout/process5"/>
    <dgm:cxn modelId="{535FBE39-166F-452C-9024-205F70EBFBED}" type="presParOf" srcId="{8356E68D-CDD2-4BAE-AFC4-C4FFC11A2720}" destId="{5665FD28-4EF6-4161-A336-49EDE7F1BB9F}" srcOrd="0" destOrd="0" presId="urn:microsoft.com/office/officeart/2005/8/layout/process5"/>
    <dgm:cxn modelId="{71A2C0C4-4E21-4034-B084-4A67CA66FC85}" type="presParOf" srcId="{A017C1A7-E853-4A05-9720-D39ABBFC0C57}" destId="{526B7EFE-4020-4A62-B947-5B8F3F9FDDA2}" srcOrd="20" destOrd="0" presId="urn:microsoft.com/office/officeart/2005/8/layout/process5"/>
    <dgm:cxn modelId="{DD125DA1-DDEF-4CFA-AD3D-46B884F34FA6}" type="presParOf" srcId="{A017C1A7-E853-4A05-9720-D39ABBFC0C57}" destId="{EDC700F5-2122-44D0-819E-01308966B040}" srcOrd="21" destOrd="0" presId="urn:microsoft.com/office/officeart/2005/8/layout/process5"/>
    <dgm:cxn modelId="{1D1BCFDB-6C30-4086-8150-62F20EC2B4C2}" type="presParOf" srcId="{EDC700F5-2122-44D0-819E-01308966B040}" destId="{CC2A7099-5178-4179-BFB9-3F5850DC3F4D}" srcOrd="0" destOrd="0" presId="urn:microsoft.com/office/officeart/2005/8/layout/process5"/>
    <dgm:cxn modelId="{31BC85F1-C974-4C8D-86D0-4305E24F26F4}" type="presParOf" srcId="{A017C1A7-E853-4A05-9720-D39ABBFC0C57}" destId="{EDBDFA74-CA1B-4111-B3E8-C42E783A755D}" srcOrd="22" destOrd="0" presId="urn:microsoft.com/office/officeart/2005/8/layout/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562E0D-2131-4D9B-9FCA-E35571CA0B83}">
      <dsp:nvSpPr>
        <dsp:cNvPr id="0" name=""/>
        <dsp:cNvSpPr/>
      </dsp:nvSpPr>
      <dsp:spPr>
        <a:xfrm>
          <a:off x="3616" y="412970"/>
          <a:ext cx="1581224" cy="9487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a:latin typeface="Arial" pitchFamily="34" charset="0"/>
              <a:cs typeface="Arial" pitchFamily="34" charset="0"/>
            </a:rPr>
            <a:t>Define </a:t>
          </a:r>
        </a:p>
        <a:p>
          <a:pPr lvl="0" algn="ctr" defTabSz="466725">
            <a:lnSpc>
              <a:spcPct val="90000"/>
            </a:lnSpc>
            <a:spcBef>
              <a:spcPct val="0"/>
            </a:spcBef>
            <a:spcAft>
              <a:spcPct val="35000"/>
            </a:spcAft>
          </a:pPr>
          <a:r>
            <a:rPr lang="en-US" sz="1050" kern="1200" dirty="0">
              <a:latin typeface="Arial" pitchFamily="34" charset="0"/>
              <a:cs typeface="Arial" pitchFamily="34" charset="0"/>
            </a:rPr>
            <a:t>Goals</a:t>
          </a:r>
        </a:p>
      </dsp:txBody>
      <dsp:txXfrm>
        <a:off x="3616" y="412970"/>
        <a:ext cx="1581224" cy="948734"/>
      </dsp:txXfrm>
    </dsp:sp>
    <dsp:sp modelId="{E18AB9BB-FD68-4A2A-9610-72126057478D}">
      <dsp:nvSpPr>
        <dsp:cNvPr id="0" name=""/>
        <dsp:cNvSpPr/>
      </dsp:nvSpPr>
      <dsp:spPr>
        <a:xfrm>
          <a:off x="1723988" y="691266"/>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1723988" y="691266"/>
        <a:ext cx="335219" cy="392143"/>
      </dsp:txXfrm>
    </dsp:sp>
    <dsp:sp modelId="{6D1D28AD-62AF-47FF-B500-FB4C091FCA25}">
      <dsp:nvSpPr>
        <dsp:cNvPr id="0" name=""/>
        <dsp:cNvSpPr/>
      </dsp:nvSpPr>
      <dsp:spPr>
        <a:xfrm>
          <a:off x="2217330" y="412970"/>
          <a:ext cx="1581224" cy="9487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a:latin typeface="Arial" pitchFamily="34" charset="0"/>
              <a:cs typeface="Arial" pitchFamily="34" charset="0"/>
            </a:rPr>
            <a:t>Align </a:t>
          </a:r>
          <a:r>
            <a:rPr lang="en-US" sz="1050" kern="1200" dirty="0" smtClean="0">
              <a:latin typeface="Arial" pitchFamily="34" charset="0"/>
              <a:cs typeface="Arial" pitchFamily="34" charset="0"/>
            </a:rPr>
            <a:t>Curriculum</a:t>
          </a:r>
          <a:endParaRPr lang="en-US" sz="1050" kern="1200" dirty="0">
            <a:latin typeface="Arial" pitchFamily="34" charset="0"/>
            <a:cs typeface="Arial" pitchFamily="34" charset="0"/>
          </a:endParaRPr>
        </a:p>
      </dsp:txBody>
      <dsp:txXfrm>
        <a:off x="2217330" y="412970"/>
        <a:ext cx="1581224" cy="948734"/>
      </dsp:txXfrm>
    </dsp:sp>
    <dsp:sp modelId="{410CFBE8-1D39-4B67-9ACD-CF8A6A895020}">
      <dsp:nvSpPr>
        <dsp:cNvPr id="0" name=""/>
        <dsp:cNvSpPr/>
      </dsp:nvSpPr>
      <dsp:spPr>
        <a:xfrm>
          <a:off x="3937702" y="691266"/>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3937702" y="691266"/>
        <a:ext cx="335219" cy="392143"/>
      </dsp:txXfrm>
    </dsp:sp>
    <dsp:sp modelId="{31BC3CE0-DC87-4A50-9DAC-1C3ACB131BED}">
      <dsp:nvSpPr>
        <dsp:cNvPr id="0" name=""/>
        <dsp:cNvSpPr/>
      </dsp:nvSpPr>
      <dsp:spPr>
        <a:xfrm>
          <a:off x="4431044" y="412970"/>
          <a:ext cx="1581224" cy="9487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a:latin typeface="Arial" pitchFamily="34" charset="0"/>
              <a:cs typeface="Arial" pitchFamily="34" charset="0"/>
            </a:rPr>
            <a:t>Establish  Procedures</a:t>
          </a:r>
        </a:p>
      </dsp:txBody>
      <dsp:txXfrm>
        <a:off x="4431044" y="412970"/>
        <a:ext cx="1581224" cy="948734"/>
      </dsp:txXfrm>
    </dsp:sp>
    <dsp:sp modelId="{E421EE40-9059-46C8-AFD1-54DDCA914EE1}">
      <dsp:nvSpPr>
        <dsp:cNvPr id="0" name=""/>
        <dsp:cNvSpPr/>
      </dsp:nvSpPr>
      <dsp:spPr>
        <a:xfrm>
          <a:off x="6151417" y="691266"/>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6151417" y="691266"/>
        <a:ext cx="335219" cy="392143"/>
      </dsp:txXfrm>
    </dsp:sp>
    <dsp:sp modelId="{BB2E94C2-A5F6-4862-B0EC-403A8043270D}">
      <dsp:nvSpPr>
        <dsp:cNvPr id="0" name=""/>
        <dsp:cNvSpPr/>
      </dsp:nvSpPr>
      <dsp:spPr>
        <a:xfrm>
          <a:off x="6644759" y="412970"/>
          <a:ext cx="1581224" cy="9487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a:latin typeface="Arial" pitchFamily="34" charset="0"/>
              <a:cs typeface="Arial" pitchFamily="34" charset="0"/>
            </a:rPr>
            <a:t>Produce Support Materials</a:t>
          </a:r>
        </a:p>
      </dsp:txBody>
      <dsp:txXfrm>
        <a:off x="6644759" y="412970"/>
        <a:ext cx="1581224" cy="948734"/>
      </dsp:txXfrm>
    </dsp:sp>
    <dsp:sp modelId="{80049970-4B40-4524-A706-B5E3AA83EE78}">
      <dsp:nvSpPr>
        <dsp:cNvPr id="0" name=""/>
        <dsp:cNvSpPr/>
      </dsp:nvSpPr>
      <dsp:spPr>
        <a:xfrm rot="5392390">
          <a:off x="7255643" y="1497836"/>
          <a:ext cx="363026"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392390">
        <a:off x="7255643" y="1497836"/>
        <a:ext cx="363026" cy="392143"/>
      </dsp:txXfrm>
    </dsp:sp>
    <dsp:sp modelId="{E1A9E8BD-DC04-4A32-8527-B66BAC936709}">
      <dsp:nvSpPr>
        <dsp:cNvPr id="0" name=""/>
        <dsp:cNvSpPr/>
      </dsp:nvSpPr>
      <dsp:spPr>
        <a:xfrm>
          <a:off x="6648375" y="2046660"/>
          <a:ext cx="1581224" cy="9487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latin typeface="Arial" pitchFamily="34" charset="0"/>
              <a:cs typeface="Arial" pitchFamily="34" charset="0"/>
            </a:rPr>
            <a:t>Train </a:t>
          </a:r>
        </a:p>
        <a:p>
          <a:pPr lvl="0" algn="ctr" defTabSz="444500">
            <a:lnSpc>
              <a:spcPct val="90000"/>
            </a:lnSpc>
            <a:spcBef>
              <a:spcPct val="0"/>
            </a:spcBef>
            <a:spcAft>
              <a:spcPct val="35000"/>
            </a:spcAft>
          </a:pPr>
          <a:r>
            <a:rPr lang="en-US" sz="1000" kern="1200" dirty="0">
              <a:latin typeface="Arial" pitchFamily="34" charset="0"/>
              <a:cs typeface="Arial" pitchFamily="34" charset="0"/>
            </a:rPr>
            <a:t>Administrators</a:t>
          </a:r>
        </a:p>
      </dsp:txBody>
      <dsp:txXfrm>
        <a:off x="6648375" y="2046660"/>
        <a:ext cx="1581224" cy="948734"/>
      </dsp:txXfrm>
    </dsp:sp>
    <dsp:sp modelId="{E39A9C0F-D224-4B82-BB7A-1DF831CD0343}">
      <dsp:nvSpPr>
        <dsp:cNvPr id="0" name=""/>
        <dsp:cNvSpPr/>
      </dsp:nvSpPr>
      <dsp:spPr>
        <a:xfrm rot="10881327">
          <a:off x="6171248" y="2298948"/>
          <a:ext cx="337230"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81327">
        <a:off x="6171248" y="2298948"/>
        <a:ext cx="337230" cy="392143"/>
      </dsp:txXfrm>
    </dsp:sp>
    <dsp:sp modelId="{211D2510-7E5C-431B-B0A2-ED8247487751}">
      <dsp:nvSpPr>
        <dsp:cNvPr id="0" name=""/>
        <dsp:cNvSpPr/>
      </dsp:nvSpPr>
      <dsp:spPr>
        <a:xfrm>
          <a:off x="4431044" y="1994195"/>
          <a:ext cx="1581224" cy="9487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ts val="0"/>
            </a:spcAft>
          </a:pPr>
          <a:r>
            <a:rPr lang="en-US" sz="1050" kern="1200" dirty="0">
              <a:latin typeface="Arial" pitchFamily="34" charset="0"/>
              <a:cs typeface="Arial" pitchFamily="34" charset="0"/>
            </a:rPr>
            <a:t>Train </a:t>
          </a:r>
        </a:p>
        <a:p>
          <a:pPr lvl="0" algn="ctr" defTabSz="466725">
            <a:lnSpc>
              <a:spcPct val="90000"/>
            </a:lnSpc>
            <a:spcBef>
              <a:spcPct val="0"/>
            </a:spcBef>
            <a:spcAft>
              <a:spcPts val="0"/>
            </a:spcAft>
          </a:pPr>
          <a:r>
            <a:rPr lang="en-US" sz="1050" kern="1200" dirty="0">
              <a:latin typeface="Arial" pitchFamily="34" charset="0"/>
              <a:cs typeface="Arial" pitchFamily="34" charset="0"/>
            </a:rPr>
            <a:t>Faculty and Staff</a:t>
          </a:r>
        </a:p>
      </dsp:txBody>
      <dsp:txXfrm>
        <a:off x="4431044" y="1994195"/>
        <a:ext cx="1581224" cy="948734"/>
      </dsp:txXfrm>
    </dsp:sp>
    <dsp:sp modelId="{4E8A42F8-ED94-4D96-83E1-034C3A935A76}">
      <dsp:nvSpPr>
        <dsp:cNvPr id="0" name=""/>
        <dsp:cNvSpPr/>
      </dsp:nvSpPr>
      <dsp:spPr>
        <a:xfrm rot="10800000">
          <a:off x="3956677" y="2272490"/>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3956677" y="2272490"/>
        <a:ext cx="335219" cy="392143"/>
      </dsp:txXfrm>
    </dsp:sp>
    <dsp:sp modelId="{B92B1390-AADA-43E5-AEE5-7B0737A8335D}">
      <dsp:nvSpPr>
        <dsp:cNvPr id="0" name=""/>
        <dsp:cNvSpPr/>
      </dsp:nvSpPr>
      <dsp:spPr>
        <a:xfrm>
          <a:off x="2217330" y="1994195"/>
          <a:ext cx="1581224" cy="9487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a:latin typeface="Arial" pitchFamily="34" charset="0"/>
              <a:cs typeface="Arial" pitchFamily="34" charset="0"/>
            </a:rPr>
            <a:t>Create Classrooms</a:t>
          </a:r>
        </a:p>
      </dsp:txBody>
      <dsp:txXfrm>
        <a:off x="2217330" y="1994195"/>
        <a:ext cx="1581224" cy="948734"/>
      </dsp:txXfrm>
    </dsp:sp>
    <dsp:sp modelId="{FC1783B3-5274-4DBE-95F8-07D7F4B09C35}">
      <dsp:nvSpPr>
        <dsp:cNvPr id="0" name=""/>
        <dsp:cNvSpPr/>
      </dsp:nvSpPr>
      <dsp:spPr>
        <a:xfrm rot="10800000">
          <a:off x="1742963" y="2272490"/>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1742963" y="2272490"/>
        <a:ext cx="335219" cy="392143"/>
      </dsp:txXfrm>
    </dsp:sp>
    <dsp:sp modelId="{71F8571B-C04D-4E43-A1F7-4511191979CB}">
      <dsp:nvSpPr>
        <dsp:cNvPr id="0" name=""/>
        <dsp:cNvSpPr/>
      </dsp:nvSpPr>
      <dsp:spPr>
        <a:xfrm>
          <a:off x="3616" y="1994195"/>
          <a:ext cx="1581224" cy="9487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a:latin typeface="Arial" pitchFamily="34" charset="0"/>
              <a:cs typeface="Arial" pitchFamily="34" charset="0"/>
            </a:rPr>
            <a:t>Deliver </a:t>
          </a:r>
          <a:r>
            <a:rPr lang="en-US" sz="1050" kern="1200" dirty="0" smtClean="0">
              <a:latin typeface="Arial" pitchFamily="34" charset="0"/>
              <a:cs typeface="Arial" pitchFamily="34" charset="0"/>
            </a:rPr>
            <a:t> access  </a:t>
          </a:r>
          <a:r>
            <a:rPr lang="en-US" sz="1050" kern="1200" dirty="0">
              <a:latin typeface="Arial" pitchFamily="34" charset="0"/>
              <a:cs typeface="Arial" pitchFamily="34" charset="0"/>
            </a:rPr>
            <a:t>to Students</a:t>
          </a:r>
        </a:p>
      </dsp:txBody>
      <dsp:txXfrm>
        <a:off x="3616" y="1994195"/>
        <a:ext cx="1581224" cy="948734"/>
      </dsp:txXfrm>
    </dsp:sp>
    <dsp:sp modelId="{9B1CF109-A5B3-46C5-9D3D-8F597C81E81D}">
      <dsp:nvSpPr>
        <dsp:cNvPr id="0" name=""/>
        <dsp:cNvSpPr/>
      </dsp:nvSpPr>
      <dsp:spPr>
        <a:xfrm rot="5400000">
          <a:off x="626618" y="3053615"/>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5400000">
        <a:off x="626618" y="3053615"/>
        <a:ext cx="335219" cy="392143"/>
      </dsp:txXfrm>
    </dsp:sp>
    <dsp:sp modelId="{171FCCF9-C079-4608-8468-F9BFC63123C8}">
      <dsp:nvSpPr>
        <dsp:cNvPr id="0" name=""/>
        <dsp:cNvSpPr/>
      </dsp:nvSpPr>
      <dsp:spPr>
        <a:xfrm>
          <a:off x="3616" y="3575419"/>
          <a:ext cx="1581224" cy="948734"/>
        </a:xfrm>
        <a:prstGeom prst="roundRect">
          <a:avLst>
            <a:gd name="adj" fmla="val 10000"/>
          </a:avLst>
        </a:prstGeom>
        <a:solidFill>
          <a:schemeClr val="accent1">
            <a:hueOff val="0"/>
            <a:satOff val="0"/>
            <a:lum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a:latin typeface="Arial" pitchFamily="34" charset="0"/>
              <a:cs typeface="Arial" pitchFamily="34" charset="0"/>
            </a:rPr>
            <a:t>Communicate with Parents + Guardians</a:t>
          </a:r>
        </a:p>
      </dsp:txBody>
      <dsp:txXfrm>
        <a:off x="3616" y="3575419"/>
        <a:ext cx="1581224" cy="948734"/>
      </dsp:txXfrm>
    </dsp:sp>
    <dsp:sp modelId="{9617D9B0-8968-4600-B0E2-88277AAB16C5}">
      <dsp:nvSpPr>
        <dsp:cNvPr id="0" name=""/>
        <dsp:cNvSpPr/>
      </dsp:nvSpPr>
      <dsp:spPr>
        <a:xfrm>
          <a:off x="1723988" y="3853715"/>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1723988" y="3853715"/>
        <a:ext cx="335219" cy="392143"/>
      </dsp:txXfrm>
    </dsp:sp>
    <dsp:sp modelId="{F4888C84-416B-4014-A208-947B062CED06}">
      <dsp:nvSpPr>
        <dsp:cNvPr id="0" name=""/>
        <dsp:cNvSpPr/>
      </dsp:nvSpPr>
      <dsp:spPr>
        <a:xfrm>
          <a:off x="2217330" y="3575419"/>
          <a:ext cx="1581224" cy="948734"/>
        </a:xfrm>
        <a:prstGeom prst="roundRect">
          <a:avLst>
            <a:gd name="adj" fmla="val 10000"/>
          </a:avLst>
        </a:prstGeom>
        <a:solidFill>
          <a:schemeClr val="accent1">
            <a:hueOff val="0"/>
            <a:satOff val="0"/>
            <a:lum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latin typeface="Arial" pitchFamily="34" charset="0"/>
              <a:cs typeface="Arial" pitchFamily="34" charset="0"/>
            </a:rPr>
            <a:t>Provide coaching and mentoring for teachers</a:t>
          </a:r>
          <a:endParaRPr lang="en-US" sz="1050" kern="1200" dirty="0">
            <a:latin typeface="Arial" pitchFamily="34" charset="0"/>
            <a:cs typeface="Arial" pitchFamily="34" charset="0"/>
          </a:endParaRPr>
        </a:p>
      </dsp:txBody>
      <dsp:txXfrm>
        <a:off x="2217330" y="3575419"/>
        <a:ext cx="1581224" cy="948734"/>
      </dsp:txXfrm>
    </dsp:sp>
    <dsp:sp modelId="{8356E68D-CDD2-4BAE-AFC4-C4FFC11A2720}">
      <dsp:nvSpPr>
        <dsp:cNvPr id="0" name=""/>
        <dsp:cNvSpPr/>
      </dsp:nvSpPr>
      <dsp:spPr>
        <a:xfrm>
          <a:off x="3937702" y="3853715"/>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3937702" y="3853715"/>
        <a:ext cx="335219" cy="392143"/>
      </dsp:txXfrm>
    </dsp:sp>
    <dsp:sp modelId="{526B7EFE-4020-4A62-B947-5B8F3F9FDDA2}">
      <dsp:nvSpPr>
        <dsp:cNvPr id="0" name=""/>
        <dsp:cNvSpPr/>
      </dsp:nvSpPr>
      <dsp:spPr>
        <a:xfrm>
          <a:off x="4431044" y="3575419"/>
          <a:ext cx="1581224" cy="948734"/>
        </a:xfrm>
        <a:prstGeom prst="roundRect">
          <a:avLst>
            <a:gd name="adj" fmla="val 10000"/>
          </a:avLst>
        </a:prstGeom>
        <a:solidFill>
          <a:schemeClr val="accent1">
            <a:hueOff val="0"/>
            <a:satOff val="0"/>
            <a:lum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latin typeface="Arial" pitchFamily="34" charset="0"/>
              <a:cs typeface="Arial" pitchFamily="34" charset="0"/>
            </a:rPr>
            <a:t>Monitor student progress</a:t>
          </a:r>
          <a:endParaRPr lang="en-US" sz="1050" kern="1200" dirty="0">
            <a:latin typeface="Arial" pitchFamily="34" charset="0"/>
            <a:cs typeface="Arial" pitchFamily="34" charset="0"/>
          </a:endParaRPr>
        </a:p>
      </dsp:txBody>
      <dsp:txXfrm>
        <a:off x="4431044" y="3575419"/>
        <a:ext cx="1581224" cy="948734"/>
      </dsp:txXfrm>
    </dsp:sp>
    <dsp:sp modelId="{EDC700F5-2122-44D0-819E-01308966B040}">
      <dsp:nvSpPr>
        <dsp:cNvPr id="0" name=""/>
        <dsp:cNvSpPr/>
      </dsp:nvSpPr>
      <dsp:spPr>
        <a:xfrm>
          <a:off x="6151417" y="3853715"/>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6151417" y="3853715"/>
        <a:ext cx="335219" cy="392143"/>
      </dsp:txXfrm>
    </dsp:sp>
    <dsp:sp modelId="{EDBDFA74-CA1B-4111-B3E8-C42E783A755D}">
      <dsp:nvSpPr>
        <dsp:cNvPr id="0" name=""/>
        <dsp:cNvSpPr/>
      </dsp:nvSpPr>
      <dsp:spPr>
        <a:xfrm>
          <a:off x="6644759" y="3575419"/>
          <a:ext cx="1581224" cy="9487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a:latin typeface="Arial" pitchFamily="34" charset="0"/>
              <a:cs typeface="Arial" pitchFamily="34" charset="0"/>
            </a:rPr>
            <a:t>Evaluate</a:t>
          </a:r>
          <a:r>
            <a:rPr lang="en-US" sz="900" kern="1200" dirty="0"/>
            <a:t> </a:t>
          </a:r>
          <a:r>
            <a:rPr lang="en-US" sz="1050" kern="1200" dirty="0">
              <a:latin typeface="Arial" pitchFamily="34" charset="0"/>
              <a:cs typeface="Arial" pitchFamily="34" charset="0"/>
            </a:rPr>
            <a:t>Program</a:t>
          </a:r>
        </a:p>
      </dsp:txBody>
      <dsp:txXfrm>
        <a:off x="6644759" y="3575419"/>
        <a:ext cx="1581224" cy="948734"/>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09453E-797C-4D6A-BF0D-CAAA387384C2}" type="datetimeFigureOut">
              <a:rPr lang="en-US" smtClean="0"/>
              <a:pPr/>
              <a:t>11/12/2010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7FA63D-89FB-436E-B3D9-2D47C0153DF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021F8E-FE1C-4E9F-A18D-B11A844F4E0B}" type="datetimeFigureOut">
              <a:rPr lang="en-US" smtClean="0"/>
              <a:pPr/>
              <a:t>11/12/2010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166425-CF27-4C67-9BDC-23B7AA2C9C3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93E6FA89-47C4-4A08-B3ED-8CBF0D4ECB25}" type="datetimeFigureOut">
              <a:rPr lang="en-US" smtClean="0"/>
              <a:pPr/>
              <a:t>11/12/2010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57963D39-7A7C-4406-8CE8-673F58081CB7}"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E6FA89-47C4-4A08-B3ED-8CBF0D4ECB25}" type="datetimeFigureOut">
              <a:rPr lang="en-US" smtClean="0"/>
              <a:pPr/>
              <a:t>11/12/2010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63D39-7A7C-4406-8CE8-673F58081C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E6FA89-47C4-4A08-B3ED-8CBF0D4ECB25}" type="datetimeFigureOut">
              <a:rPr lang="en-US" smtClean="0"/>
              <a:pPr/>
              <a:t>11/12/2010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63D39-7A7C-4406-8CE8-673F58081CB7}"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3E6FA89-47C4-4A08-B3ED-8CBF0D4ECB25}" type="datetimeFigureOut">
              <a:rPr lang="en-US" smtClean="0"/>
              <a:pPr/>
              <a:t>11/12/2010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63D39-7A7C-4406-8CE8-673F58081CB7}"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93E6FA89-47C4-4A08-B3ED-8CBF0D4ECB25}" type="datetimeFigureOut">
              <a:rPr lang="en-US" smtClean="0"/>
              <a:pPr/>
              <a:t>11/12/2010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57963D39-7A7C-4406-8CE8-673F58081CB7}"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3E6FA89-47C4-4A08-B3ED-8CBF0D4ECB25}" type="datetimeFigureOut">
              <a:rPr lang="en-US" smtClean="0"/>
              <a:pPr/>
              <a:t>11/12/2010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63D39-7A7C-4406-8CE8-673F58081CB7}"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3E6FA89-47C4-4A08-B3ED-8CBF0D4ECB25}" type="datetimeFigureOut">
              <a:rPr lang="en-US" smtClean="0"/>
              <a:pPr/>
              <a:t>11/12/2010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63D39-7A7C-4406-8CE8-673F58081CB7}"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3E6FA89-47C4-4A08-B3ED-8CBF0D4ECB25}" type="datetimeFigureOut">
              <a:rPr lang="en-US" smtClean="0"/>
              <a:pPr/>
              <a:t>11/12/2010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963D39-7A7C-4406-8CE8-673F58081CB7}"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E6FA89-47C4-4A08-B3ED-8CBF0D4ECB25}" type="datetimeFigureOut">
              <a:rPr lang="en-US" smtClean="0"/>
              <a:pPr/>
              <a:t>11/12/2010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63D39-7A7C-4406-8CE8-673F58081CB7}"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3E6FA89-47C4-4A08-B3ED-8CBF0D4ECB25}" type="datetimeFigureOut">
              <a:rPr lang="en-US" smtClean="0"/>
              <a:pPr/>
              <a:t>11/12/2010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63D39-7A7C-4406-8CE8-673F58081CB7}"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3E6FA89-47C4-4A08-B3ED-8CBF0D4ECB25}" type="datetimeFigureOut">
              <a:rPr lang="en-US" smtClean="0"/>
              <a:pPr/>
              <a:t>11/12/2010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63D39-7A7C-4406-8CE8-673F58081CB7}"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93E6FA89-47C4-4A08-B3ED-8CBF0D4ECB25}" type="datetimeFigureOut">
              <a:rPr lang="en-US" smtClean="0"/>
              <a:pPr/>
              <a:t>11/12/2010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7963D39-7A7C-4406-8CE8-673F58081CB7}"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8.xml"/><Relationship Id="rId1" Type="http://schemas.openxmlformats.org/officeDocument/2006/relationships/video" Target="file:///F:\My%20Videos\Apex%20Teacher%20and%20Student%20Perspectives.wmv"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810000"/>
            <a:ext cx="6858000" cy="1295400"/>
          </a:xfrm>
        </p:spPr>
        <p:txBody>
          <a:bodyPr>
            <a:normAutofit fontScale="90000"/>
          </a:bodyPr>
          <a:lstStyle/>
          <a:p>
            <a:pPr algn="ctr"/>
            <a:r>
              <a:rPr lang="en-US" sz="3600" cap="all" dirty="0"/>
              <a:t>Digital Bridges to success</a:t>
            </a:r>
            <a:r>
              <a:rPr lang="en-US" cap="all" dirty="0"/>
              <a:t/>
            </a:r>
            <a:br>
              <a:rPr lang="en-US" cap="all" dirty="0"/>
            </a:br>
            <a:r>
              <a:rPr lang="en-US" cap="all" dirty="0"/>
              <a:t/>
            </a:r>
            <a:br>
              <a:rPr lang="en-US" cap="all" dirty="0"/>
            </a:br>
            <a:endParaRPr lang="en-US" dirty="0"/>
          </a:p>
        </p:txBody>
      </p:sp>
      <p:sp>
        <p:nvSpPr>
          <p:cNvPr id="3" name="Subtitle 2"/>
          <p:cNvSpPr>
            <a:spLocks noGrp="1"/>
          </p:cNvSpPr>
          <p:nvPr>
            <p:ph type="subTitle" idx="1"/>
          </p:nvPr>
        </p:nvSpPr>
        <p:spPr>
          <a:xfrm>
            <a:off x="1219200" y="5181600"/>
            <a:ext cx="7467600" cy="381000"/>
          </a:xfrm>
        </p:spPr>
        <p:txBody>
          <a:bodyPr>
            <a:normAutofit fontScale="62500" lnSpcReduction="20000"/>
          </a:bodyPr>
          <a:lstStyle/>
          <a:p>
            <a:pPr algn="ctr"/>
            <a:r>
              <a:rPr lang="en-US" cap="all" dirty="0" smtClean="0">
                <a:latin typeface="Bookman Old Style" pitchFamily="18" charset="0"/>
                <a:cs typeface="Arial" pitchFamily="34" charset="0"/>
              </a:rPr>
              <a:t>Using digital Curriculum to provide “Best Options” for all students</a:t>
            </a:r>
            <a:endParaRPr lang="en-US" dirty="0">
              <a:latin typeface="Bookman Old Style" pitchFamily="18" charset="0"/>
              <a:cs typeface="Arial" pitchFamily="34" charset="0"/>
            </a:endParaRPr>
          </a:p>
        </p:txBody>
      </p:sp>
      <p:pic>
        <p:nvPicPr>
          <p:cNvPr id="32774" name="Picture 6" descr="http://l.yimg.com/www.flickr.com/images/spaceball.gif"/>
          <p:cNvPicPr>
            <a:picLocks noChangeAspect="1" noChangeArrowheads="1"/>
          </p:cNvPicPr>
          <p:nvPr/>
        </p:nvPicPr>
        <p:blipFill>
          <a:blip r:embed="rId2"/>
          <a:srcRect/>
          <a:stretch>
            <a:fillRect/>
          </a:stretch>
        </p:blipFill>
        <p:spPr bwMode="auto">
          <a:xfrm>
            <a:off x="4138613" y="-1738313"/>
            <a:ext cx="4762500" cy="3590926"/>
          </a:xfrm>
          <a:prstGeom prst="rect">
            <a:avLst/>
          </a:prstGeom>
          <a:noFill/>
        </p:spPr>
      </p:pic>
      <p:pic>
        <p:nvPicPr>
          <p:cNvPr id="32776" name="Picture 8" descr="http://l.yimg.com/www.flickr.com/images/spaceball.gif"/>
          <p:cNvPicPr>
            <a:picLocks noChangeAspect="1" noChangeArrowheads="1"/>
          </p:cNvPicPr>
          <p:nvPr/>
        </p:nvPicPr>
        <p:blipFill>
          <a:blip r:embed="rId2"/>
          <a:srcRect/>
          <a:stretch>
            <a:fillRect/>
          </a:stretch>
        </p:blipFill>
        <p:spPr bwMode="auto">
          <a:xfrm>
            <a:off x="4138613" y="-1738313"/>
            <a:ext cx="4762500" cy="3590926"/>
          </a:xfrm>
          <a:prstGeom prst="rect">
            <a:avLst/>
          </a:prstGeom>
          <a:noFill/>
        </p:spPr>
      </p:pic>
      <p:pic>
        <p:nvPicPr>
          <p:cNvPr id="32780" name="Picture 12" descr="http://farm3.static.flickr.com/2186/2351939832_9e852e8065.jpg?v=0"/>
          <p:cNvPicPr>
            <a:picLocks noChangeAspect="1" noChangeArrowheads="1"/>
          </p:cNvPicPr>
          <p:nvPr/>
        </p:nvPicPr>
        <p:blipFill>
          <a:blip r:embed="rId3" cstate="print"/>
          <a:srcRect/>
          <a:stretch>
            <a:fillRect/>
          </a:stretch>
        </p:blipFill>
        <p:spPr bwMode="auto">
          <a:xfrm>
            <a:off x="2209800" y="457200"/>
            <a:ext cx="4419600" cy="298765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1875" t="16000" r="33310" b="26000"/>
          <a:stretch>
            <a:fillRect/>
          </a:stretch>
        </p:blipFill>
        <p:spPr bwMode="auto">
          <a:xfrm>
            <a:off x="1219200" y="533400"/>
            <a:ext cx="6661221" cy="538818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33750" t="38000" r="28750" b="33000"/>
          <a:stretch>
            <a:fillRect/>
          </a:stretch>
        </p:blipFill>
        <p:spPr bwMode="auto">
          <a:xfrm>
            <a:off x="228600" y="228600"/>
            <a:ext cx="4572000" cy="2209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51" name="Picture 3"/>
          <p:cNvPicPr>
            <a:picLocks noChangeAspect="1" noChangeArrowheads="1"/>
          </p:cNvPicPr>
          <p:nvPr/>
        </p:nvPicPr>
        <p:blipFill>
          <a:blip r:embed="rId3" cstate="print"/>
          <a:srcRect l="34375" t="36000" r="29375" b="17000"/>
          <a:stretch>
            <a:fillRect/>
          </a:stretch>
        </p:blipFill>
        <p:spPr bwMode="auto">
          <a:xfrm>
            <a:off x="3657600" y="2362200"/>
            <a:ext cx="4419600" cy="35814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fontScale="90000"/>
          </a:bodyPr>
          <a:lstStyle/>
          <a:p>
            <a:r>
              <a:rPr lang="en-US" sz="3100" b="1" cap="all" dirty="0" smtClean="0"/>
              <a:t>Advanced Placement Offerings</a:t>
            </a:r>
            <a:r>
              <a:rPr lang="en-US" b="1" cap="all" dirty="0" smtClean="0"/>
              <a:t/>
            </a:r>
            <a:br>
              <a:rPr lang="en-US" b="1" cap="all" dirty="0" smtClean="0"/>
            </a:br>
            <a:endParaRPr lang="en-US" dirty="0"/>
          </a:p>
        </p:txBody>
      </p:sp>
      <p:sp>
        <p:nvSpPr>
          <p:cNvPr id="3" name="Content Placeholder 2"/>
          <p:cNvSpPr>
            <a:spLocks noGrp="1"/>
          </p:cNvSpPr>
          <p:nvPr>
            <p:ph sz="quarter" idx="1"/>
          </p:nvPr>
        </p:nvSpPr>
        <p:spPr>
          <a:xfrm>
            <a:off x="457200" y="1295400"/>
            <a:ext cx="7467600" cy="4525963"/>
          </a:xfrm>
        </p:spPr>
        <p:txBody>
          <a:bodyPr>
            <a:normAutofit/>
          </a:bodyPr>
          <a:lstStyle/>
          <a:p>
            <a:pPr>
              <a:buNone/>
            </a:pPr>
            <a:r>
              <a:rPr lang="en-US" sz="1700" dirty="0" smtClean="0"/>
              <a:t>Goal: Expand Advanced Placement offerings, regardless of student demand</a:t>
            </a:r>
          </a:p>
          <a:p>
            <a:pPr>
              <a:buNone/>
            </a:pPr>
            <a:endParaRPr lang="en-US" sz="1050" dirty="0" smtClean="0"/>
          </a:p>
          <a:p>
            <a:pPr lvl="1"/>
            <a:endParaRPr lang="en-US" dirty="0" smtClean="0"/>
          </a:p>
          <a:p>
            <a:pPr lvl="1"/>
            <a:r>
              <a:rPr lang="en-US" dirty="0" smtClean="0"/>
              <a:t>When classes do not “make”, interested students can be offered this option</a:t>
            </a:r>
          </a:p>
          <a:p>
            <a:pPr lvl="1"/>
            <a:r>
              <a:rPr lang="en-US" dirty="0" smtClean="0"/>
              <a:t>Use internal AP certified teachers in a blended environment or Apex AP certified virtual school teachers.</a:t>
            </a:r>
          </a:p>
          <a:p>
            <a:pPr lvl="1">
              <a:buNone/>
            </a:pPr>
            <a:endParaRPr lang="en-US" b="1" cap="all"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all" dirty="0" smtClean="0"/>
              <a:t>Advance Placement exam Review</a:t>
            </a:r>
            <a:endParaRPr lang="en-US" dirty="0"/>
          </a:p>
        </p:txBody>
      </p:sp>
      <p:sp>
        <p:nvSpPr>
          <p:cNvPr id="3" name="Content Placeholder 2"/>
          <p:cNvSpPr>
            <a:spLocks noGrp="1"/>
          </p:cNvSpPr>
          <p:nvPr>
            <p:ph sz="quarter" idx="1"/>
          </p:nvPr>
        </p:nvSpPr>
        <p:spPr/>
        <p:txBody>
          <a:bodyPr>
            <a:normAutofit/>
          </a:bodyPr>
          <a:lstStyle/>
          <a:p>
            <a:pPr>
              <a:buNone/>
            </a:pPr>
            <a:r>
              <a:rPr lang="en-US" sz="1600" dirty="0" smtClean="0"/>
              <a:t>Goal: Provide AP exam review support to all students enrolled in AP programs</a:t>
            </a:r>
          </a:p>
          <a:p>
            <a:pPr>
              <a:buNone/>
            </a:pPr>
            <a:endParaRPr lang="en-US" sz="2800" dirty="0" smtClean="0"/>
          </a:p>
          <a:p>
            <a:pPr lvl="1"/>
            <a:r>
              <a:rPr lang="en-US" dirty="0" smtClean="0"/>
              <a:t>Students enrolled in Advanced Placement courses can benefit  from diagnostic assessment and prescriptive study plans</a:t>
            </a:r>
          </a:p>
          <a:p>
            <a:pPr lvl="1"/>
            <a:r>
              <a:rPr lang="en-US" dirty="0" smtClean="0"/>
              <a:t>“Ask the Expert” online support</a:t>
            </a:r>
          </a:p>
          <a:p>
            <a:pPr lvl="1">
              <a:buNone/>
            </a:pPr>
            <a:endParaRPr lang="en-US" dirty="0" smtClean="0"/>
          </a:p>
          <a:p>
            <a:endParaRPr lang="en-US" sz="2800" dirty="0" smtClean="0"/>
          </a:p>
          <a:p>
            <a:pPr lvl="1"/>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Learning Settings</a:t>
            </a:r>
            <a:endParaRPr lang="en-US" dirty="0"/>
          </a:p>
        </p:txBody>
      </p:sp>
      <p:sp>
        <p:nvSpPr>
          <p:cNvPr id="3" name="Content Placeholder 2"/>
          <p:cNvSpPr>
            <a:spLocks noGrp="1"/>
          </p:cNvSpPr>
          <p:nvPr>
            <p:ph sz="quarter" idx="1"/>
          </p:nvPr>
        </p:nvSpPr>
        <p:spPr>
          <a:xfrm>
            <a:off x="457200" y="4953000"/>
            <a:ext cx="8229600" cy="838200"/>
          </a:xfrm>
        </p:spPr>
        <p:txBody>
          <a:bodyPr>
            <a:normAutofit fontScale="92500" lnSpcReduction="20000"/>
          </a:bodyPr>
          <a:lstStyle/>
          <a:p>
            <a:pPr algn="ctr">
              <a:buNone/>
            </a:pPr>
            <a:r>
              <a:rPr lang="en-US" sz="2000" dirty="0" smtClean="0"/>
              <a:t>“Reach out to traditionally underserved students and keep at-risk youth on track and moving toward timely completion of the high school curriculum.”</a:t>
            </a:r>
          </a:p>
          <a:p>
            <a:endParaRPr lang="en-US" dirty="0"/>
          </a:p>
        </p:txBody>
      </p:sp>
      <p:pic>
        <p:nvPicPr>
          <p:cNvPr id="4" name="Picture 2" descr="http://askbobrankin.com/lifesaver.jpg"/>
          <p:cNvPicPr>
            <a:picLocks noChangeAspect="1" noChangeArrowheads="1"/>
          </p:cNvPicPr>
          <p:nvPr/>
        </p:nvPicPr>
        <p:blipFill>
          <a:blip r:embed="rId2" cstate="print"/>
          <a:srcRect/>
          <a:stretch>
            <a:fillRect/>
          </a:stretch>
        </p:blipFill>
        <p:spPr bwMode="auto">
          <a:xfrm>
            <a:off x="2514600" y="1371600"/>
            <a:ext cx="3581400" cy="35814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534400" cy="1143000"/>
          </a:xfrm>
        </p:spPr>
        <p:txBody>
          <a:bodyPr>
            <a:normAutofit fontScale="90000"/>
          </a:bodyPr>
          <a:lstStyle/>
          <a:p>
            <a:r>
              <a:rPr lang="en-US" sz="4000" b="1" i="1" cap="all" dirty="0" smtClean="0"/>
              <a:t/>
            </a:r>
            <a:br>
              <a:rPr lang="en-US" sz="4000" b="1" i="1" cap="all" dirty="0" smtClean="0"/>
            </a:br>
            <a:r>
              <a:rPr lang="en-US" b="1" cap="all" dirty="0" smtClean="0"/>
              <a:t/>
            </a:r>
            <a:br>
              <a:rPr lang="en-US" b="1" cap="all" dirty="0" smtClean="0"/>
            </a:br>
            <a:r>
              <a:rPr lang="en-US" sz="3100" b="1" cap="all" dirty="0" smtClean="0"/>
              <a:t>Home-bound &amp; Home-based education</a:t>
            </a:r>
            <a:endParaRPr lang="en-US" sz="3100" dirty="0"/>
          </a:p>
        </p:txBody>
      </p:sp>
      <p:sp>
        <p:nvSpPr>
          <p:cNvPr id="3" name="Content Placeholder 2"/>
          <p:cNvSpPr>
            <a:spLocks noGrp="1"/>
          </p:cNvSpPr>
          <p:nvPr>
            <p:ph sz="quarter" idx="1"/>
          </p:nvPr>
        </p:nvSpPr>
        <p:spPr>
          <a:xfrm>
            <a:off x="228600" y="1676400"/>
            <a:ext cx="8382000" cy="4693920"/>
          </a:xfrm>
        </p:spPr>
        <p:txBody>
          <a:bodyPr>
            <a:noAutofit/>
          </a:bodyPr>
          <a:lstStyle/>
          <a:p>
            <a:pPr>
              <a:buNone/>
            </a:pPr>
            <a:r>
              <a:rPr lang="en-US" sz="1600" dirty="0" smtClean="0"/>
              <a:t>Goal:  Revitalize our home-bound and home-based offerings by enabling individualized, timely instruction</a:t>
            </a:r>
          </a:p>
          <a:p>
            <a:pPr>
              <a:buNone/>
            </a:pPr>
            <a:r>
              <a:rPr lang="en-US" sz="1600" dirty="0" smtClean="0"/>
              <a:t>     </a:t>
            </a:r>
          </a:p>
          <a:p>
            <a:pPr lvl="1"/>
            <a:r>
              <a:rPr lang="en-US" sz="2000" dirty="0" smtClean="0"/>
              <a:t>Classes taught and administered by highly-qualified, in-school personnel within each subject area</a:t>
            </a:r>
          </a:p>
          <a:p>
            <a:pPr lvl="1"/>
            <a:r>
              <a:rPr lang="en-US" sz="2000" dirty="0" smtClean="0"/>
              <a:t>Students no longer wait for instruction to be delivered</a:t>
            </a:r>
          </a:p>
          <a:p>
            <a:pPr lvl="1"/>
            <a:r>
              <a:rPr lang="en-US" sz="2000" dirty="0" smtClean="0"/>
              <a:t>Students work and progress at their own pace</a:t>
            </a:r>
          </a:p>
          <a:p>
            <a:pPr lvl="1"/>
            <a:r>
              <a:rPr lang="en-US" sz="2000" dirty="0" smtClean="0"/>
              <a:t>Home-bound teacher answers general questions and proctors assessments</a:t>
            </a:r>
          </a:p>
          <a:p>
            <a:pPr lvl="1"/>
            <a:r>
              <a:rPr lang="en-US" sz="2000" dirty="0" smtClean="0"/>
              <a:t>36 Home-bound students were served via Apex Learning in 2008-2009</a:t>
            </a:r>
          </a:p>
          <a:p>
            <a:pPr lvl="1"/>
            <a:r>
              <a:rPr lang="en-US" sz="2000" dirty="0" smtClean="0"/>
              <a:t>73 Home-bound students were served via Apex Learning in 2009-2010</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cap="all" dirty="0" smtClean="0"/>
              <a:t>Curriculum-based In-school Suspension (ISS)</a:t>
            </a:r>
            <a:endParaRPr lang="en-US" sz="2400" b="1" dirty="0"/>
          </a:p>
        </p:txBody>
      </p:sp>
      <p:sp>
        <p:nvSpPr>
          <p:cNvPr id="3" name="Content Placeholder 2"/>
          <p:cNvSpPr>
            <a:spLocks noGrp="1"/>
          </p:cNvSpPr>
          <p:nvPr>
            <p:ph sz="quarter" idx="1"/>
          </p:nvPr>
        </p:nvSpPr>
        <p:spPr>
          <a:xfrm>
            <a:off x="457200" y="1371600"/>
            <a:ext cx="7467600" cy="4525963"/>
          </a:xfrm>
        </p:spPr>
        <p:txBody>
          <a:bodyPr>
            <a:normAutofit/>
          </a:bodyPr>
          <a:lstStyle/>
          <a:p>
            <a:pPr>
              <a:buNone/>
            </a:pPr>
            <a:r>
              <a:rPr lang="en-US" sz="1400" cap="all" dirty="0" smtClean="0"/>
              <a:t>Goal:  To provide meaningful, classroom-aligned instruction to students under disciplinary sanction.</a:t>
            </a:r>
            <a:endParaRPr lang="en-US" sz="1400" dirty="0" smtClean="0"/>
          </a:p>
          <a:p>
            <a:pPr>
              <a:buNone/>
            </a:pPr>
            <a:endParaRPr lang="en-US" sz="2800" dirty="0" smtClean="0"/>
          </a:p>
          <a:p>
            <a:pPr lvl="1"/>
            <a:r>
              <a:rPr lang="en-US" dirty="0" smtClean="0"/>
              <a:t>Housed in specialized, computer-enabled ISS labs</a:t>
            </a:r>
          </a:p>
          <a:p>
            <a:pPr lvl="1"/>
            <a:r>
              <a:rPr lang="en-US" dirty="0" smtClean="0"/>
              <a:t>Teachers assign lessons from the Apex curriculum or the student can work on any content recovery currently in progress</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467600" cy="1143000"/>
          </a:xfrm>
        </p:spPr>
        <p:txBody>
          <a:bodyPr>
            <a:noAutofit/>
          </a:bodyPr>
          <a:lstStyle/>
          <a:p>
            <a:r>
              <a:rPr lang="en-US" sz="2800" b="1" i="1" cap="all" dirty="0" smtClean="0"/>
              <a:t>Evening School Program </a:t>
            </a:r>
            <a:endParaRPr lang="en-US" sz="2800" dirty="0"/>
          </a:p>
        </p:txBody>
      </p:sp>
      <p:sp>
        <p:nvSpPr>
          <p:cNvPr id="3" name="Content Placeholder 2"/>
          <p:cNvSpPr>
            <a:spLocks noGrp="1"/>
          </p:cNvSpPr>
          <p:nvPr>
            <p:ph sz="quarter" idx="1"/>
          </p:nvPr>
        </p:nvSpPr>
        <p:spPr/>
        <p:txBody>
          <a:bodyPr>
            <a:normAutofit lnSpcReduction="10000"/>
          </a:bodyPr>
          <a:lstStyle/>
          <a:p>
            <a:pPr>
              <a:buNone/>
            </a:pPr>
            <a:r>
              <a:rPr lang="en-US" sz="1900" dirty="0" smtClean="0"/>
              <a:t>Goal:   Alternative program to support drop-out prevention</a:t>
            </a:r>
          </a:p>
          <a:p>
            <a:pPr>
              <a:buNone/>
            </a:pPr>
            <a:endParaRPr lang="en-US" sz="1800" dirty="0" smtClean="0"/>
          </a:p>
          <a:p>
            <a:r>
              <a:rPr lang="en-US" dirty="0" smtClean="0"/>
              <a:t>Highly Qualified teachers provide instruction within the content area to students whose situation may preclude normal enrollment in school.  </a:t>
            </a:r>
          </a:p>
          <a:p>
            <a:r>
              <a:rPr lang="en-US" dirty="0" smtClean="0"/>
              <a:t>At-risk students age 16 - 20</a:t>
            </a:r>
          </a:p>
          <a:p>
            <a:r>
              <a:rPr lang="en-US" dirty="0" smtClean="0"/>
              <a:t>Credit recovery and Initial credit offered</a:t>
            </a:r>
          </a:p>
          <a:p>
            <a:r>
              <a:rPr lang="en-US" dirty="0" smtClean="0"/>
              <a:t>Days:  Tuesday, Wednesday and Thursday</a:t>
            </a:r>
          </a:p>
          <a:p>
            <a:r>
              <a:rPr lang="en-US" dirty="0" smtClean="0"/>
              <a:t>Hours: 5:00pm-9:00pm</a:t>
            </a:r>
          </a:p>
          <a:p>
            <a:r>
              <a:rPr lang="en-US" sz="2000" dirty="0" smtClean="0"/>
              <a:t>88 Students completed 258 credits in 2008-2009</a:t>
            </a:r>
          </a:p>
          <a:p>
            <a:pPr lvl="1"/>
            <a:r>
              <a:rPr lang="en-US" sz="2000" dirty="0" smtClean="0"/>
              <a:t> </a:t>
            </a:r>
            <a:r>
              <a:rPr lang="en-US" sz="1700" dirty="0" smtClean="0"/>
              <a:t>Credit Recovery:147 Initial Credit: 111</a:t>
            </a:r>
          </a:p>
          <a:p>
            <a:r>
              <a:rPr lang="en-US" sz="2000" dirty="0" smtClean="0"/>
              <a:t>114 Students completed 333 credits in 2009-2010</a:t>
            </a:r>
          </a:p>
          <a:p>
            <a:pPr lvl="1"/>
            <a:r>
              <a:rPr lang="en-US" sz="1700" dirty="0" smtClean="0"/>
              <a:t>Credit Recovery:  111  Initial Credit:  222</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cap="all" dirty="0"/>
              <a:t>Summer </a:t>
            </a:r>
            <a:r>
              <a:rPr lang="en-US" sz="3200" b="1" cap="all" dirty="0" smtClean="0"/>
              <a:t>School</a:t>
            </a:r>
            <a:endParaRPr lang="en-US" sz="3200" b="1" dirty="0"/>
          </a:p>
        </p:txBody>
      </p:sp>
      <p:sp>
        <p:nvSpPr>
          <p:cNvPr id="3" name="Content Placeholder 2"/>
          <p:cNvSpPr>
            <a:spLocks noGrp="1"/>
          </p:cNvSpPr>
          <p:nvPr>
            <p:ph sz="quarter" idx="1"/>
          </p:nvPr>
        </p:nvSpPr>
        <p:spPr>
          <a:xfrm>
            <a:off x="457200" y="1295400"/>
            <a:ext cx="7467600" cy="4525963"/>
          </a:xfrm>
        </p:spPr>
        <p:txBody>
          <a:bodyPr>
            <a:normAutofit/>
          </a:bodyPr>
          <a:lstStyle/>
          <a:p>
            <a:pPr>
              <a:buNone/>
            </a:pPr>
            <a:r>
              <a:rPr lang="en-US" sz="1600" cap="all" dirty="0"/>
              <a:t>Goal: Remediate students during summer break who failed one or more classes during the previous school </a:t>
            </a:r>
            <a:r>
              <a:rPr lang="en-US" sz="1600" cap="all" dirty="0" smtClean="0"/>
              <a:t>year</a:t>
            </a:r>
            <a:r>
              <a:rPr lang="en-US" sz="1600" cap="all" dirty="0"/>
              <a:t> </a:t>
            </a:r>
            <a:endParaRPr lang="en-US" sz="1600" dirty="0"/>
          </a:p>
          <a:p>
            <a:pPr lvl="0"/>
            <a:r>
              <a:rPr lang="en-US" dirty="0" smtClean="0"/>
              <a:t>Scheduled </a:t>
            </a:r>
            <a:r>
              <a:rPr lang="en-US" dirty="0"/>
              <a:t>with </a:t>
            </a:r>
            <a:r>
              <a:rPr lang="en-US" dirty="0" smtClean="0"/>
              <a:t>highly qualified teachers</a:t>
            </a:r>
            <a:endParaRPr lang="en-US" dirty="0"/>
          </a:p>
          <a:p>
            <a:pPr lvl="0"/>
            <a:r>
              <a:rPr lang="en-US" dirty="0"/>
              <a:t>Supplements or replaces traditional summer </a:t>
            </a:r>
            <a:r>
              <a:rPr lang="en-US" dirty="0" smtClean="0"/>
              <a:t>school</a:t>
            </a:r>
            <a:endParaRPr lang="en-US" dirty="0"/>
          </a:p>
          <a:p>
            <a:pPr lvl="0"/>
            <a:r>
              <a:rPr lang="en-US" dirty="0"/>
              <a:t>Students may take more than one class if time </a:t>
            </a:r>
            <a:r>
              <a:rPr lang="en-US" dirty="0" smtClean="0"/>
              <a:t>allows</a:t>
            </a:r>
          </a:p>
          <a:p>
            <a:pPr lvl="1"/>
            <a:r>
              <a:rPr lang="en-US" dirty="0" smtClean="0"/>
              <a:t>*no more than 2 classes at time is recommended</a:t>
            </a:r>
          </a:p>
          <a:p>
            <a:pPr lvl="0"/>
            <a:r>
              <a:rPr lang="en-US" sz="2000" dirty="0" smtClean="0"/>
              <a:t>Summer 2009 ~165 Completions</a:t>
            </a:r>
          </a:p>
          <a:p>
            <a:pPr lvl="0"/>
            <a:r>
              <a:rPr lang="en-US" sz="2000" dirty="0" smtClean="0"/>
              <a:t>Summer 2010 ~216 Completions</a:t>
            </a:r>
            <a:endParaRPr 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cap="all" dirty="0" smtClean="0"/>
              <a:t>Summer Jump-Start Program</a:t>
            </a:r>
            <a:endParaRPr lang="en-US" sz="2800" b="1" dirty="0"/>
          </a:p>
        </p:txBody>
      </p:sp>
      <p:sp>
        <p:nvSpPr>
          <p:cNvPr id="3" name="Content Placeholder 2"/>
          <p:cNvSpPr>
            <a:spLocks noGrp="1"/>
          </p:cNvSpPr>
          <p:nvPr>
            <p:ph sz="quarter" idx="1"/>
          </p:nvPr>
        </p:nvSpPr>
        <p:spPr>
          <a:xfrm>
            <a:off x="381000" y="1371600"/>
            <a:ext cx="8229600" cy="4389120"/>
          </a:xfrm>
        </p:spPr>
        <p:txBody>
          <a:bodyPr>
            <a:normAutofit/>
          </a:bodyPr>
          <a:lstStyle/>
          <a:p>
            <a:pPr>
              <a:buNone/>
            </a:pPr>
            <a:r>
              <a:rPr lang="en-US" sz="1700" i="1" dirty="0" smtClean="0"/>
              <a:t>Goal: Smooth the transition to high school for rising at-risk 9</a:t>
            </a:r>
            <a:r>
              <a:rPr lang="en-US" sz="1700" i="1" baseline="30000" dirty="0" smtClean="0"/>
              <a:t>th</a:t>
            </a:r>
            <a:r>
              <a:rPr lang="en-US" sz="1700" i="1" dirty="0" smtClean="0"/>
              <a:t> graders</a:t>
            </a:r>
            <a:endParaRPr lang="en-US" sz="1700" dirty="0" smtClean="0"/>
          </a:p>
          <a:p>
            <a:pPr>
              <a:buNone/>
            </a:pPr>
            <a:r>
              <a:rPr lang="en-US" sz="2800" i="1" dirty="0" smtClean="0"/>
              <a:t> </a:t>
            </a:r>
            <a:endParaRPr lang="en-US" sz="2800" dirty="0" smtClean="0"/>
          </a:p>
          <a:p>
            <a:pPr lvl="1"/>
            <a:r>
              <a:rPr lang="en-US" dirty="0" smtClean="0"/>
              <a:t>Rising Freshman identified as at-risk</a:t>
            </a:r>
          </a:p>
          <a:p>
            <a:pPr lvl="1"/>
            <a:r>
              <a:rPr lang="en-US" dirty="0" smtClean="0"/>
              <a:t>Students are identified based on 8</a:t>
            </a:r>
            <a:r>
              <a:rPr lang="en-US" baseline="30000" dirty="0" smtClean="0"/>
              <a:t>th</a:t>
            </a:r>
            <a:r>
              <a:rPr lang="en-US" dirty="0" smtClean="0"/>
              <a:t> grade scores in math and English</a:t>
            </a:r>
          </a:p>
          <a:p>
            <a:pPr lvl="1"/>
            <a:r>
              <a:rPr lang="en-US" dirty="0" smtClean="0"/>
              <a:t>Students are invited to participate in an intensive math and English remediation program the summer before 9</a:t>
            </a:r>
            <a:r>
              <a:rPr lang="en-US" baseline="30000" dirty="0" smtClean="0"/>
              <a:t>th</a:t>
            </a:r>
            <a:r>
              <a:rPr lang="en-US" dirty="0" smtClean="0"/>
              <a:t> grade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www.rsc.org/images/rising-graph-250_tcm18-59875.jpg"/>
          <p:cNvPicPr>
            <a:picLocks noChangeAspect="1" noChangeArrowheads="1"/>
          </p:cNvPicPr>
          <p:nvPr/>
        </p:nvPicPr>
        <p:blipFill>
          <a:blip r:embed="rId2" cstate="print"/>
          <a:srcRect/>
          <a:stretch>
            <a:fillRect/>
          </a:stretch>
        </p:blipFill>
        <p:spPr bwMode="auto">
          <a:xfrm>
            <a:off x="685800" y="1219200"/>
            <a:ext cx="7848600" cy="1295400"/>
          </a:xfrm>
          <a:prstGeom prst="rect">
            <a:avLst/>
          </a:prstGeom>
          <a:noFill/>
        </p:spPr>
      </p:pic>
      <p:sp>
        <p:nvSpPr>
          <p:cNvPr id="2" name="Title 1"/>
          <p:cNvSpPr>
            <a:spLocks noGrp="1"/>
          </p:cNvSpPr>
          <p:nvPr>
            <p:ph type="title"/>
          </p:nvPr>
        </p:nvSpPr>
        <p:spPr>
          <a:xfrm>
            <a:off x="304800" y="152400"/>
            <a:ext cx="8001000" cy="1066800"/>
          </a:xfrm>
        </p:spPr>
        <p:txBody>
          <a:bodyPr>
            <a:normAutofit/>
          </a:bodyPr>
          <a:lstStyle/>
          <a:p>
            <a:r>
              <a:rPr lang="en-US" sz="4000" b="1" cap="all" dirty="0" smtClean="0"/>
              <a:t>Digital Curriculum</a:t>
            </a:r>
            <a:endParaRPr lang="en-US" sz="4000" dirty="0"/>
          </a:p>
        </p:txBody>
      </p:sp>
      <p:sp>
        <p:nvSpPr>
          <p:cNvPr id="3" name="Content Placeholder 2"/>
          <p:cNvSpPr>
            <a:spLocks noGrp="1"/>
          </p:cNvSpPr>
          <p:nvPr>
            <p:ph sz="quarter" idx="1"/>
          </p:nvPr>
        </p:nvSpPr>
        <p:spPr>
          <a:xfrm>
            <a:off x="457200" y="2667000"/>
            <a:ext cx="8229600" cy="3276600"/>
          </a:xfrm>
        </p:spPr>
        <p:txBody>
          <a:bodyPr>
            <a:normAutofit lnSpcReduction="10000"/>
          </a:bodyPr>
          <a:lstStyle/>
          <a:p>
            <a:pPr>
              <a:buNone/>
            </a:pPr>
            <a:endParaRPr lang="en-US" cap="all" dirty="0" smtClean="0">
              <a:solidFill>
                <a:schemeClr val="tx1">
                  <a:lumMod val="95000"/>
                </a:schemeClr>
              </a:solidFill>
              <a:cs typeface="Arial" pitchFamily="34" charset="0"/>
            </a:endParaRPr>
          </a:p>
          <a:p>
            <a:pPr lvl="1"/>
            <a:r>
              <a:rPr lang="en-US" cap="all" dirty="0" smtClean="0">
                <a:cs typeface="Arial" pitchFamily="34" charset="0"/>
              </a:rPr>
              <a:t>remediation </a:t>
            </a:r>
          </a:p>
          <a:p>
            <a:pPr lvl="1"/>
            <a:r>
              <a:rPr lang="en-US" cap="all" dirty="0" smtClean="0">
                <a:cs typeface="Arial" pitchFamily="34" charset="0"/>
              </a:rPr>
              <a:t>Content recovery</a:t>
            </a:r>
          </a:p>
          <a:p>
            <a:pPr lvl="1"/>
            <a:r>
              <a:rPr lang="en-US" cap="all" dirty="0" smtClean="0">
                <a:cs typeface="Arial" pitchFamily="34" charset="0"/>
              </a:rPr>
              <a:t>alternative Learning Environments</a:t>
            </a:r>
          </a:p>
          <a:p>
            <a:pPr lvl="1"/>
            <a:r>
              <a:rPr lang="en-US" cap="all" dirty="0" smtClean="0">
                <a:cs typeface="Arial" pitchFamily="34" charset="0"/>
              </a:rPr>
              <a:t>summer school initiatives</a:t>
            </a:r>
          </a:p>
          <a:p>
            <a:pPr lvl="1"/>
            <a:r>
              <a:rPr lang="en-US" cap="all" dirty="0" smtClean="0">
                <a:cs typeface="Arial" pitchFamily="34" charset="0"/>
              </a:rPr>
              <a:t>Diagnostic Resources for Traditional classroom teachers</a:t>
            </a:r>
          </a:p>
          <a:p>
            <a:pPr lvl="1"/>
            <a:r>
              <a:rPr lang="en-US" cap="all" dirty="0" smtClean="0">
                <a:cs typeface="Arial" pitchFamily="34" charset="0"/>
              </a:rPr>
              <a:t>Advanced Placement</a:t>
            </a:r>
          </a:p>
          <a:p>
            <a:pPr lvl="1"/>
            <a:endParaRPr lang="en-US" cap="all" dirty="0" smtClean="0">
              <a:cs typeface="Arial" pitchFamily="34" charset="0"/>
            </a:endParaRPr>
          </a:p>
          <a:p>
            <a:pPr lvl="1"/>
            <a:endParaRPr lang="en-US" dirty="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Process</a:t>
            </a:r>
            <a:endParaRPr lang="en-US" dirty="0"/>
          </a:p>
        </p:txBody>
      </p:sp>
      <p:sp>
        <p:nvSpPr>
          <p:cNvPr id="3" name="Text Placeholder 2"/>
          <p:cNvSpPr>
            <a:spLocks noGrp="1"/>
          </p:cNvSpPr>
          <p:nvPr>
            <p:ph type="body" idx="1"/>
          </p:nvPr>
        </p:nvSpPr>
        <p:spPr/>
        <p:txBody>
          <a:bodyPr>
            <a:normAutofit/>
          </a:bodyPr>
          <a:lstStyle/>
          <a:p>
            <a:r>
              <a:rPr lang="en-US" dirty="0" smtClean="0"/>
              <a:t>Men often oppose a thing merely because they have had no agency in planning it, or because it may have been planned by those whom they dislike. </a:t>
            </a:r>
            <a:r>
              <a:rPr lang="en-US" i="1" dirty="0" smtClean="0"/>
              <a:t>-Alexander Hamilton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Describe Your Vision</a:t>
            </a:r>
            <a:endParaRPr lang="en-US" dirty="0"/>
          </a:p>
        </p:txBody>
      </p:sp>
      <p:sp>
        <p:nvSpPr>
          <p:cNvPr id="3" name="Text Placeholder 2"/>
          <p:cNvSpPr>
            <a:spLocks noGrp="1"/>
          </p:cNvSpPr>
          <p:nvPr>
            <p:ph type="body" idx="1"/>
          </p:nvPr>
        </p:nvSpPr>
        <p:spPr/>
        <p:txBody>
          <a:bodyPr/>
          <a:lstStyle/>
          <a:p>
            <a:r>
              <a:rPr lang="en-US" dirty="0" smtClean="0"/>
              <a:t>Imagine</a:t>
            </a:r>
            <a:endParaRPr lang="en-US" dirty="0"/>
          </a:p>
        </p:txBody>
      </p:sp>
      <p:sp>
        <p:nvSpPr>
          <p:cNvPr id="5" name="Content Placeholder 4"/>
          <p:cNvSpPr>
            <a:spLocks noGrp="1"/>
          </p:cNvSpPr>
          <p:nvPr>
            <p:ph sz="quarter" idx="2"/>
          </p:nvPr>
        </p:nvSpPr>
        <p:spPr/>
        <p:txBody>
          <a:bodyPr/>
          <a:lstStyle/>
          <a:p>
            <a:r>
              <a:rPr lang="en-US" dirty="0" smtClean="0"/>
              <a:t>A school where all student needs are met</a:t>
            </a:r>
          </a:p>
          <a:p>
            <a:r>
              <a:rPr lang="en-US" dirty="0" smtClean="0"/>
              <a:t>Teachers offer one on one guidance and support</a:t>
            </a:r>
          </a:p>
          <a:p>
            <a:r>
              <a:rPr lang="en-US" dirty="0" smtClean="0"/>
              <a:t>Students are at the center of the learning process</a:t>
            </a:r>
          </a:p>
          <a:p>
            <a:endParaRPr lang="en-US" dirty="0"/>
          </a:p>
        </p:txBody>
      </p:sp>
      <p:pic>
        <p:nvPicPr>
          <p:cNvPr id="7" name="Content Placeholder 6" descr="graduation_female_student_web_450.jpg"/>
          <p:cNvPicPr>
            <a:picLocks noGrp="1" noChangeAspect="1"/>
          </p:cNvPicPr>
          <p:nvPr>
            <p:ph sz="quarter" idx="4"/>
          </p:nvPr>
        </p:nvPicPr>
        <p:blipFill>
          <a:blip r:embed="rId2" cstate="print"/>
          <a:stretch>
            <a:fillRect/>
          </a:stretch>
        </p:blipFill>
        <p:spPr>
          <a:xfrm>
            <a:off x="4648200" y="2748364"/>
            <a:ext cx="4038600" cy="2809071"/>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Define Measureable Goals</a:t>
            </a:r>
            <a:endParaRPr lang="en-US" dirty="0"/>
          </a:p>
        </p:txBody>
      </p:sp>
      <p:sp>
        <p:nvSpPr>
          <p:cNvPr id="8" name="Content Placeholder 7"/>
          <p:cNvSpPr>
            <a:spLocks noGrp="1"/>
          </p:cNvSpPr>
          <p:nvPr>
            <p:ph sz="quarter" idx="1"/>
          </p:nvPr>
        </p:nvSpPr>
        <p:spPr>
          <a:xfrm>
            <a:off x="457200" y="1219200"/>
            <a:ext cx="4267200" cy="4937760"/>
          </a:xfrm>
        </p:spPr>
        <p:txBody>
          <a:bodyPr>
            <a:normAutofit lnSpcReduction="10000"/>
          </a:bodyPr>
          <a:lstStyle/>
          <a:p>
            <a:r>
              <a:rPr lang="en-US" dirty="0" smtClean="0"/>
              <a:t>Increase Graduation Rate</a:t>
            </a:r>
          </a:p>
          <a:p>
            <a:r>
              <a:rPr lang="en-US" dirty="0" smtClean="0"/>
              <a:t>Drop out prevention</a:t>
            </a:r>
          </a:p>
          <a:p>
            <a:r>
              <a:rPr lang="en-US" dirty="0" smtClean="0"/>
              <a:t>Decrease core course failure</a:t>
            </a:r>
          </a:p>
          <a:p>
            <a:r>
              <a:rPr lang="en-US" dirty="0" smtClean="0"/>
              <a:t>Increase student engagement</a:t>
            </a:r>
          </a:p>
          <a:p>
            <a:r>
              <a:rPr lang="en-US" dirty="0" smtClean="0"/>
              <a:t>Increase student achievement on high stakes assessments</a:t>
            </a:r>
          </a:p>
          <a:p>
            <a:r>
              <a:rPr lang="en-US" dirty="0" smtClean="0"/>
              <a:t>Increase student participation in Advanced Placement courses</a:t>
            </a:r>
            <a:endParaRPr lang="en-US" dirty="0"/>
          </a:p>
        </p:txBody>
      </p:sp>
      <p:pic>
        <p:nvPicPr>
          <p:cNvPr id="10" name="Content Placeholder 9" descr="goals22.jpg"/>
          <p:cNvPicPr>
            <a:picLocks noGrp="1" noChangeAspect="1"/>
          </p:cNvPicPr>
          <p:nvPr>
            <p:ph sz="quarter" idx="2"/>
          </p:nvPr>
        </p:nvPicPr>
        <p:blipFill>
          <a:blip r:embed="rId2" cstate="print"/>
          <a:stretch>
            <a:fillRect/>
          </a:stretch>
        </p:blipFill>
        <p:spPr>
          <a:xfrm>
            <a:off x="4724400" y="2133600"/>
            <a:ext cx="4134255" cy="2743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 an Implementation Timeline</a:t>
            </a:r>
            <a:endParaRPr lang="en-US" dirty="0"/>
          </a:p>
        </p:txBody>
      </p:sp>
      <p:graphicFrame>
        <p:nvGraphicFramePr>
          <p:cNvPr id="7" name="Content Placeholder 6"/>
          <p:cNvGraphicFramePr>
            <a:graphicFrameLocks noGrp="1"/>
          </p:cNvGraphicFramePr>
          <p:nvPr>
            <p:ph sz="quarter" idx="1"/>
          </p:nvPr>
        </p:nvGraphicFramePr>
        <p:xfrm>
          <a:off x="457200" y="1219200"/>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Establish Policies and Procedures</a:t>
            </a:r>
            <a:endParaRPr lang="en-US" dirty="0"/>
          </a:p>
        </p:txBody>
      </p:sp>
      <p:sp>
        <p:nvSpPr>
          <p:cNvPr id="5" name="Content Placeholder 4"/>
          <p:cNvSpPr>
            <a:spLocks noGrp="1"/>
          </p:cNvSpPr>
          <p:nvPr>
            <p:ph sz="quarter" idx="1"/>
          </p:nvPr>
        </p:nvSpPr>
        <p:spPr/>
        <p:txBody>
          <a:bodyPr/>
          <a:lstStyle/>
          <a:p>
            <a:r>
              <a:rPr lang="en-US" dirty="0" smtClean="0"/>
              <a:t>Roles and Responsibilities</a:t>
            </a:r>
          </a:p>
          <a:p>
            <a:r>
              <a:rPr lang="en-US" dirty="0" smtClean="0"/>
              <a:t>Student selection </a:t>
            </a:r>
          </a:p>
          <a:p>
            <a:r>
              <a:rPr lang="en-US" dirty="0" smtClean="0"/>
              <a:t>Student enrollment</a:t>
            </a:r>
          </a:p>
          <a:p>
            <a:r>
              <a:rPr lang="en-US" dirty="0" smtClean="0"/>
              <a:t>Scheduling</a:t>
            </a:r>
          </a:p>
          <a:p>
            <a:r>
              <a:rPr lang="en-US" dirty="0" smtClean="0"/>
              <a:t>Student contracts</a:t>
            </a:r>
          </a:p>
          <a:p>
            <a:r>
              <a:rPr lang="en-US" dirty="0" smtClean="0"/>
              <a:t>Grading </a:t>
            </a:r>
          </a:p>
          <a:p>
            <a:endParaRPr lang="en-US" dirty="0"/>
          </a:p>
        </p:txBody>
      </p:sp>
      <p:pic>
        <p:nvPicPr>
          <p:cNvPr id="7" name="Content Placeholder 6" descr="policy.jpg"/>
          <p:cNvPicPr>
            <a:picLocks noGrp="1" noChangeAspect="1"/>
          </p:cNvPicPr>
          <p:nvPr>
            <p:ph sz="quarter" idx="2"/>
          </p:nvPr>
        </p:nvPicPr>
        <p:blipFill>
          <a:blip r:embed="rId2" cstate="print"/>
          <a:stretch>
            <a:fillRect/>
          </a:stretch>
        </p:blipFill>
        <p:spPr>
          <a:xfrm>
            <a:off x="4891994" y="1245898"/>
            <a:ext cx="3337606" cy="5002502"/>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 a Communication Plan</a:t>
            </a:r>
            <a:endParaRPr lang="en-US" dirty="0"/>
          </a:p>
        </p:txBody>
      </p:sp>
      <p:sp>
        <p:nvSpPr>
          <p:cNvPr id="3" name="Content Placeholder 2"/>
          <p:cNvSpPr>
            <a:spLocks noGrp="1"/>
          </p:cNvSpPr>
          <p:nvPr>
            <p:ph sz="quarter" idx="1"/>
          </p:nvPr>
        </p:nvSpPr>
        <p:spPr/>
        <p:txBody>
          <a:bodyPr>
            <a:normAutofit fontScale="92500"/>
          </a:bodyPr>
          <a:lstStyle/>
          <a:p>
            <a:r>
              <a:rPr lang="en-US" dirty="0" smtClean="0"/>
              <a:t>Administrative Awareness meeting</a:t>
            </a:r>
          </a:p>
          <a:p>
            <a:r>
              <a:rPr lang="en-US" dirty="0" smtClean="0"/>
              <a:t>Program Guide for teachers and administrators</a:t>
            </a:r>
          </a:p>
          <a:p>
            <a:r>
              <a:rPr lang="en-US" dirty="0" smtClean="0"/>
              <a:t>Parent Information Night will showcase your program</a:t>
            </a:r>
          </a:p>
          <a:p>
            <a:r>
              <a:rPr lang="en-US" dirty="0" smtClean="0"/>
              <a:t>Distribute student data to school administration</a:t>
            </a:r>
          </a:p>
          <a:p>
            <a:r>
              <a:rPr lang="en-US" dirty="0" smtClean="0"/>
              <a:t>Present programs and program progress to the school board</a:t>
            </a:r>
          </a:p>
          <a:p>
            <a:endParaRPr lang="en-US" dirty="0" smtClean="0"/>
          </a:p>
          <a:p>
            <a:endParaRPr lang="en-US" dirty="0" smtClean="0"/>
          </a:p>
          <a:p>
            <a:endParaRPr lang="en-US" dirty="0"/>
          </a:p>
        </p:txBody>
      </p:sp>
      <p:pic>
        <p:nvPicPr>
          <p:cNvPr id="5" name="Content Placeholder 4" descr="communication-skills.jpg"/>
          <p:cNvPicPr>
            <a:picLocks noGrp="1" noChangeAspect="1"/>
          </p:cNvPicPr>
          <p:nvPr>
            <p:ph sz="quarter" idx="2"/>
          </p:nvPr>
        </p:nvPicPr>
        <p:blipFill>
          <a:blip r:embed="rId2" cstate="print"/>
          <a:stretch>
            <a:fillRect/>
          </a:stretch>
        </p:blipFill>
        <p:spPr>
          <a:xfrm>
            <a:off x="4632325" y="2132999"/>
            <a:ext cx="4359275" cy="2892508"/>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Curriculum Alignment</a:t>
            </a:r>
            <a:endParaRPr lang="en-US" b="1" dirty="0"/>
          </a:p>
        </p:txBody>
      </p:sp>
      <p:sp>
        <p:nvSpPr>
          <p:cNvPr id="3" name="Content Placeholder 2"/>
          <p:cNvSpPr>
            <a:spLocks noGrp="1"/>
          </p:cNvSpPr>
          <p:nvPr>
            <p:ph sz="quarter" idx="1"/>
          </p:nvPr>
        </p:nvSpPr>
        <p:spPr/>
        <p:txBody>
          <a:bodyPr>
            <a:normAutofit lnSpcReduction="10000"/>
          </a:bodyPr>
          <a:lstStyle/>
          <a:p>
            <a:pPr>
              <a:buNone/>
            </a:pPr>
            <a:endParaRPr lang="en-US" sz="1600" dirty="0" smtClean="0"/>
          </a:p>
          <a:p>
            <a:r>
              <a:rPr lang="en-US" dirty="0" smtClean="0"/>
              <a:t>Curriculum Interventionists team with classroom teachers to conduct and internal curriculum review</a:t>
            </a:r>
          </a:p>
          <a:p>
            <a:r>
              <a:rPr lang="en-US" dirty="0" smtClean="0"/>
              <a:t>Digital Curriculum is aligned to district pacing</a:t>
            </a:r>
          </a:p>
          <a:p>
            <a:r>
              <a:rPr lang="en-US" dirty="0" smtClean="0"/>
              <a:t>Critical teacher buy-in is achieved </a:t>
            </a:r>
          </a:p>
          <a:p>
            <a:endParaRPr lang="en-US" dirty="0" smtClean="0"/>
          </a:p>
          <a:p>
            <a:pPr>
              <a:buNone/>
            </a:pPr>
            <a:r>
              <a:rPr lang="en-US" dirty="0" smtClean="0"/>
              <a:t> </a:t>
            </a:r>
            <a:endParaRPr lang="en-US" dirty="0"/>
          </a:p>
        </p:txBody>
      </p:sp>
      <p:pic>
        <p:nvPicPr>
          <p:cNvPr id="5" name="Content Placeholder 4" descr="curriculum-textbook-alignment.jpg"/>
          <p:cNvPicPr>
            <a:picLocks noGrp="1" noChangeAspect="1"/>
          </p:cNvPicPr>
          <p:nvPr>
            <p:ph sz="quarter" idx="2"/>
          </p:nvPr>
        </p:nvPicPr>
        <p:blipFill>
          <a:blip r:embed="rId2" cstate="print"/>
          <a:stretch>
            <a:fillRect/>
          </a:stretch>
        </p:blipFill>
        <p:spPr>
          <a:xfrm>
            <a:off x="5459412" y="1919287"/>
            <a:ext cx="2387600" cy="35306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Professional Development</a:t>
            </a:r>
            <a:endParaRPr lang="en-US" b="1" dirty="0"/>
          </a:p>
        </p:txBody>
      </p:sp>
      <p:sp>
        <p:nvSpPr>
          <p:cNvPr id="3" name="Content Placeholder 2"/>
          <p:cNvSpPr>
            <a:spLocks noGrp="1"/>
          </p:cNvSpPr>
          <p:nvPr>
            <p:ph sz="quarter" idx="1"/>
          </p:nvPr>
        </p:nvSpPr>
        <p:spPr/>
        <p:txBody>
          <a:bodyPr>
            <a:normAutofit fontScale="92500" lnSpcReduction="20000"/>
          </a:bodyPr>
          <a:lstStyle/>
          <a:p>
            <a:r>
              <a:rPr lang="en-US" dirty="0" smtClean="0"/>
              <a:t>Formal workshops</a:t>
            </a:r>
          </a:p>
          <a:p>
            <a:pPr lvl="1"/>
            <a:r>
              <a:rPr lang="en-US" dirty="0" smtClean="0"/>
              <a:t>Program specific</a:t>
            </a:r>
          </a:p>
          <a:p>
            <a:pPr lvl="1"/>
            <a:r>
              <a:rPr lang="en-US" dirty="0" smtClean="0"/>
              <a:t>Targeted audience</a:t>
            </a:r>
          </a:p>
          <a:p>
            <a:pPr lvl="1"/>
            <a:r>
              <a:rPr lang="en-US" dirty="0" smtClean="0"/>
              <a:t>Practical classroom application</a:t>
            </a:r>
          </a:p>
          <a:p>
            <a:r>
              <a:rPr lang="en-US" dirty="0" smtClean="0"/>
              <a:t>Classroom visitation</a:t>
            </a:r>
          </a:p>
          <a:p>
            <a:pPr lvl="1"/>
            <a:r>
              <a:rPr lang="en-US" dirty="0" smtClean="0"/>
              <a:t>Model best practices, offer coaching and mentoring support</a:t>
            </a:r>
          </a:p>
          <a:p>
            <a:r>
              <a:rPr lang="en-US" dirty="0" smtClean="0"/>
              <a:t>User’s Groups</a:t>
            </a:r>
          </a:p>
          <a:p>
            <a:pPr lvl="1"/>
            <a:r>
              <a:rPr lang="en-US" dirty="0" smtClean="0"/>
              <a:t>Share best practices</a:t>
            </a:r>
          </a:p>
          <a:p>
            <a:pPr lvl="1"/>
            <a:r>
              <a:rPr lang="en-US" dirty="0" smtClean="0"/>
              <a:t>Solve classroom difficulties</a:t>
            </a:r>
          </a:p>
          <a:p>
            <a:pPr lvl="2"/>
            <a:r>
              <a:rPr lang="en-US" dirty="0" smtClean="0"/>
              <a:t>Main issues</a:t>
            </a:r>
          </a:p>
          <a:p>
            <a:pPr lvl="3"/>
            <a:r>
              <a:rPr lang="en-US" dirty="0" smtClean="0"/>
              <a:t> motivation, academic integrity,  reading/skill level</a:t>
            </a:r>
          </a:p>
          <a:p>
            <a:pPr>
              <a:buNone/>
            </a:pPr>
            <a:endParaRPr lang="en-US" sz="1000" dirty="0" smtClean="0"/>
          </a:p>
        </p:txBody>
      </p:sp>
      <p:pic>
        <p:nvPicPr>
          <p:cNvPr id="5" name="Content Placeholder 4" descr="pd.jpg"/>
          <p:cNvPicPr>
            <a:picLocks noGrp="1" noChangeAspect="1"/>
          </p:cNvPicPr>
          <p:nvPr>
            <p:ph sz="quarter" idx="2"/>
          </p:nvPr>
        </p:nvPicPr>
        <p:blipFill>
          <a:blip r:embed="rId2" cstate="print"/>
          <a:stretch>
            <a:fillRect/>
          </a:stretch>
        </p:blipFill>
        <p:spPr>
          <a:xfrm>
            <a:off x="4953000" y="3124200"/>
            <a:ext cx="3525898" cy="23463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Evaluation</a:t>
            </a:r>
            <a:endParaRPr lang="en-US" dirty="0"/>
          </a:p>
        </p:txBody>
      </p:sp>
      <p:sp>
        <p:nvSpPr>
          <p:cNvPr id="4" name="Content Placeholder 3"/>
          <p:cNvSpPr>
            <a:spLocks noGrp="1"/>
          </p:cNvSpPr>
          <p:nvPr>
            <p:ph sz="quarter" idx="1"/>
          </p:nvPr>
        </p:nvSpPr>
        <p:spPr/>
        <p:txBody>
          <a:bodyPr>
            <a:normAutofit lnSpcReduction="10000"/>
          </a:bodyPr>
          <a:lstStyle/>
          <a:p>
            <a:r>
              <a:rPr lang="en-US" dirty="0" smtClean="0"/>
              <a:t>Qualitative</a:t>
            </a:r>
          </a:p>
          <a:p>
            <a:pPr lvl="1"/>
            <a:r>
              <a:rPr lang="en-US" dirty="0" smtClean="0"/>
              <a:t>Surveys</a:t>
            </a:r>
          </a:p>
          <a:p>
            <a:pPr lvl="2"/>
            <a:r>
              <a:rPr lang="en-US" dirty="0" smtClean="0"/>
              <a:t>Administrators</a:t>
            </a:r>
          </a:p>
          <a:p>
            <a:pPr lvl="2"/>
            <a:r>
              <a:rPr lang="en-US" dirty="0" smtClean="0"/>
              <a:t>Teachers</a:t>
            </a:r>
          </a:p>
          <a:p>
            <a:pPr lvl="2"/>
            <a:r>
              <a:rPr lang="en-US" dirty="0" smtClean="0"/>
              <a:t>Students</a:t>
            </a:r>
          </a:p>
          <a:p>
            <a:pPr lvl="2"/>
            <a:r>
              <a:rPr lang="en-US" dirty="0" smtClean="0"/>
              <a:t>Parents</a:t>
            </a:r>
          </a:p>
          <a:p>
            <a:r>
              <a:rPr lang="en-US" dirty="0" smtClean="0"/>
              <a:t>Quantitative</a:t>
            </a:r>
          </a:p>
          <a:p>
            <a:pPr lvl="1"/>
            <a:r>
              <a:rPr lang="en-US" dirty="0" smtClean="0"/>
              <a:t>Enrollment data</a:t>
            </a:r>
          </a:p>
          <a:p>
            <a:pPr lvl="1"/>
            <a:r>
              <a:rPr lang="en-US" dirty="0" smtClean="0"/>
              <a:t>Performance data</a:t>
            </a:r>
          </a:p>
          <a:p>
            <a:r>
              <a:rPr lang="en-US" dirty="0" smtClean="0"/>
              <a:t>Create a feedback loop for continuous improvement</a:t>
            </a:r>
          </a:p>
          <a:p>
            <a:endParaRPr lang="en-US" dirty="0"/>
          </a:p>
        </p:txBody>
      </p:sp>
      <p:pic>
        <p:nvPicPr>
          <p:cNvPr id="6" name="Content Placeholder 5" descr="analysis2.jpg"/>
          <p:cNvPicPr>
            <a:picLocks noGrp="1" noChangeAspect="1"/>
          </p:cNvPicPr>
          <p:nvPr>
            <p:ph sz="quarter" idx="2"/>
          </p:nvPr>
        </p:nvPicPr>
        <p:blipFill>
          <a:blip r:embed="rId2" cstate="print"/>
          <a:stretch>
            <a:fillRect/>
          </a:stretch>
        </p:blipFill>
        <p:spPr>
          <a:xfrm>
            <a:off x="4632325" y="2218863"/>
            <a:ext cx="4041775" cy="29314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p:txBody>
          <a:bodyPr>
            <a:normAutofit fontScale="90000"/>
          </a:bodyPr>
          <a:lstStyle/>
          <a:p>
            <a:r>
              <a:rPr lang="en-US" sz="4000"/>
              <a:t>Strategic Resource Allocation and Online Learning  </a:t>
            </a:r>
          </a:p>
        </p:txBody>
      </p:sp>
      <p:sp>
        <p:nvSpPr>
          <p:cNvPr id="3077" name="Rectangle 5"/>
          <p:cNvSpPr>
            <a:spLocks noGrp="1" noChangeArrowheads="1"/>
          </p:cNvSpPr>
          <p:nvPr>
            <p:ph type="body" idx="1"/>
          </p:nvPr>
        </p:nvSpPr>
        <p:spPr/>
        <p:txBody>
          <a:bodyPr/>
          <a:lstStyle/>
          <a:p>
            <a:pPr>
              <a:lnSpc>
                <a:spcPct val="90000"/>
              </a:lnSpc>
            </a:pPr>
            <a:r>
              <a:rPr lang="en-US"/>
              <a:t>Understand how high-performing schools use resources</a:t>
            </a:r>
          </a:p>
          <a:p>
            <a:pPr>
              <a:lnSpc>
                <a:spcPct val="90000"/>
              </a:lnSpc>
            </a:pPr>
            <a:r>
              <a:rPr lang="en-US"/>
              <a:t>Assess their school resource use in light of this vision</a:t>
            </a:r>
          </a:p>
          <a:p>
            <a:pPr>
              <a:lnSpc>
                <a:spcPct val="90000"/>
              </a:lnSpc>
            </a:pPr>
            <a:r>
              <a:rPr lang="en-US"/>
              <a:t>Make resource choices and tradeoffs consistent with it</a:t>
            </a:r>
          </a:p>
          <a:p>
            <a:pPr>
              <a:lnSpc>
                <a:spcPct val="90000"/>
              </a:lnSpc>
            </a:pPr>
            <a:r>
              <a:rPr lang="en-US"/>
              <a:t>Build long-term success by shifting resources to more effective practices and structures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smtClean="0"/>
              <a:t>District Completion Summary</a:t>
            </a:r>
            <a:r>
              <a:rPr lang="en-US" dirty="0" smtClean="0"/>
              <a:t/>
            </a:r>
            <a:br>
              <a:rPr lang="en-US" dirty="0" smtClean="0"/>
            </a:br>
            <a:endParaRPr lang="en-US" dirty="0"/>
          </a:p>
        </p:txBody>
      </p:sp>
      <p:graphicFrame>
        <p:nvGraphicFramePr>
          <p:cNvPr id="11" name="Content Placeholder 10"/>
          <p:cNvGraphicFramePr>
            <a:graphicFrameLocks noGrp="1"/>
          </p:cNvGraphicFramePr>
          <p:nvPr>
            <p:ph sz="quarter" idx="1"/>
          </p:nvPr>
        </p:nvGraphicFramePr>
        <p:xfrm>
          <a:off x="457200" y="1219200"/>
          <a:ext cx="8077200" cy="5057142"/>
        </p:xfrm>
        <a:graphic>
          <a:graphicData uri="http://schemas.openxmlformats.org/drawingml/2006/table">
            <a:tbl>
              <a:tblPr firstRow="1" bandRow="1">
                <a:effectLst>
                  <a:outerShdw blurRad="50800" dist="38100" dir="5400000" algn="t" rotWithShape="0">
                    <a:prstClr val="black">
                      <a:alpha val="40000"/>
                    </a:prstClr>
                  </a:outerShdw>
                </a:effectLst>
                <a:tableStyleId>{0E3FDE45-AF77-4B5C-9715-49D594BDF05E}</a:tableStyleId>
              </a:tblPr>
              <a:tblGrid>
                <a:gridCol w="1615440"/>
                <a:gridCol w="2346960"/>
                <a:gridCol w="1295400"/>
                <a:gridCol w="1527048"/>
                <a:gridCol w="1292352"/>
              </a:tblGrid>
              <a:tr h="990600">
                <a:tc>
                  <a:txBody>
                    <a:bodyPr/>
                    <a:lstStyle/>
                    <a:p>
                      <a:endParaRPr lang="en-US" dirty="0"/>
                    </a:p>
                  </a:txBody>
                  <a:tcPr marL="131674" marR="131674"/>
                </a:tc>
                <a:tc>
                  <a:txBody>
                    <a:bodyPr/>
                    <a:lstStyle/>
                    <a:p>
                      <a:r>
                        <a:rPr lang="en-US" dirty="0" smtClean="0"/>
                        <a:t>Regular</a:t>
                      </a:r>
                      <a:r>
                        <a:rPr lang="en-US" baseline="0" dirty="0" smtClean="0"/>
                        <a:t> School Year</a:t>
                      </a:r>
                      <a:endParaRPr lang="en-US" dirty="0"/>
                    </a:p>
                  </a:txBody>
                  <a:tcPr marL="131674" marR="131674"/>
                </a:tc>
                <a:tc>
                  <a:txBody>
                    <a:bodyPr/>
                    <a:lstStyle/>
                    <a:p>
                      <a:r>
                        <a:rPr lang="en-US" dirty="0" smtClean="0"/>
                        <a:t>Extended</a:t>
                      </a:r>
                      <a:r>
                        <a:rPr lang="en-US" baseline="0" dirty="0" smtClean="0"/>
                        <a:t> Year</a:t>
                      </a:r>
                      <a:endParaRPr lang="en-US" dirty="0"/>
                    </a:p>
                  </a:txBody>
                  <a:tcPr marL="131674" marR="131674"/>
                </a:tc>
                <a:tc>
                  <a:txBody>
                    <a:bodyPr/>
                    <a:lstStyle/>
                    <a:p>
                      <a:r>
                        <a:rPr lang="en-US" dirty="0" smtClean="0"/>
                        <a:t>Summer</a:t>
                      </a:r>
                      <a:r>
                        <a:rPr lang="en-US" baseline="0" dirty="0" smtClean="0"/>
                        <a:t> School</a:t>
                      </a:r>
                      <a:endParaRPr lang="en-US" dirty="0"/>
                    </a:p>
                  </a:txBody>
                  <a:tcPr marL="131674" marR="131674"/>
                </a:tc>
                <a:tc>
                  <a:txBody>
                    <a:bodyPr/>
                    <a:lstStyle/>
                    <a:p>
                      <a:r>
                        <a:rPr lang="en-US" dirty="0" smtClean="0"/>
                        <a:t>District Total</a:t>
                      </a:r>
                      <a:endParaRPr lang="en-US" dirty="0"/>
                    </a:p>
                  </a:txBody>
                  <a:tcPr marL="131674" marR="131674"/>
                </a:tc>
              </a:tr>
              <a:tr h="1355514">
                <a:tc>
                  <a:txBody>
                    <a:bodyPr/>
                    <a:lstStyle/>
                    <a:p>
                      <a:pPr algn="ctr"/>
                      <a:r>
                        <a:rPr lang="en-US" dirty="0" smtClean="0"/>
                        <a:t>2007-2008</a:t>
                      </a:r>
                      <a:endParaRPr lang="en-US" dirty="0"/>
                    </a:p>
                  </a:txBody>
                  <a:tcPr marL="131674" marR="131674"/>
                </a:tc>
                <a:tc>
                  <a:txBody>
                    <a:bodyPr/>
                    <a:lstStyle/>
                    <a:p>
                      <a:pPr algn="ctr"/>
                      <a:r>
                        <a:rPr lang="en-US" dirty="0" smtClean="0"/>
                        <a:t>148</a:t>
                      </a:r>
                    </a:p>
                    <a:p>
                      <a:pPr algn="ctr"/>
                      <a:r>
                        <a:rPr lang="en-US" sz="1400" dirty="0" smtClean="0"/>
                        <a:t>Credit Recovery</a:t>
                      </a:r>
                      <a:endParaRPr lang="en-US" sz="1400" dirty="0"/>
                    </a:p>
                  </a:txBody>
                  <a:tcPr marL="131674" marR="131674"/>
                </a:tc>
                <a:tc>
                  <a:txBody>
                    <a:bodyPr/>
                    <a:lstStyle/>
                    <a:p>
                      <a:pPr algn="ctr"/>
                      <a:r>
                        <a:rPr lang="en-US" dirty="0" smtClean="0"/>
                        <a:t>282</a:t>
                      </a:r>
                      <a:endParaRPr lang="en-US" dirty="0"/>
                    </a:p>
                  </a:txBody>
                  <a:tcPr marL="131674" marR="131674"/>
                </a:tc>
                <a:tc>
                  <a:txBody>
                    <a:bodyPr/>
                    <a:lstStyle/>
                    <a:p>
                      <a:pPr algn="ctr"/>
                      <a:r>
                        <a:rPr lang="en-US" dirty="0" smtClean="0"/>
                        <a:t>108</a:t>
                      </a:r>
                      <a:endParaRPr lang="en-US" dirty="0"/>
                    </a:p>
                  </a:txBody>
                  <a:tcPr marL="131674" marR="131674"/>
                </a:tc>
                <a:tc>
                  <a:txBody>
                    <a:bodyPr/>
                    <a:lstStyle/>
                    <a:p>
                      <a:pPr algn="ctr"/>
                      <a:r>
                        <a:rPr lang="en-US" b="1" dirty="0" smtClean="0"/>
                        <a:t>538</a:t>
                      </a:r>
                      <a:endParaRPr lang="en-US" b="1" dirty="0"/>
                    </a:p>
                  </a:txBody>
                  <a:tcPr marL="131674" marR="131674"/>
                </a:tc>
              </a:tr>
              <a:tr h="1355514">
                <a:tc>
                  <a:txBody>
                    <a:bodyPr/>
                    <a:lstStyle/>
                    <a:p>
                      <a:pPr algn="ctr"/>
                      <a:r>
                        <a:rPr lang="en-US" dirty="0" smtClean="0"/>
                        <a:t>2008-2009</a:t>
                      </a:r>
                    </a:p>
                    <a:p>
                      <a:pPr algn="ctr"/>
                      <a:r>
                        <a:rPr lang="en-US" baseline="0" dirty="0" smtClean="0"/>
                        <a:t>Apex </a:t>
                      </a:r>
                      <a:r>
                        <a:rPr lang="en-US" dirty="0" smtClean="0"/>
                        <a:t>Year</a:t>
                      </a:r>
                      <a:r>
                        <a:rPr lang="en-US" baseline="0" dirty="0" smtClean="0"/>
                        <a:t> 1</a:t>
                      </a:r>
                      <a:endParaRPr lang="en-US" dirty="0" smtClean="0"/>
                    </a:p>
                    <a:p>
                      <a:pPr algn="ctr"/>
                      <a:endParaRPr lang="en-US" sz="1200" dirty="0"/>
                    </a:p>
                  </a:txBody>
                  <a:tcPr marL="131674" marR="131674"/>
                </a:tc>
                <a:tc>
                  <a:txBody>
                    <a:bodyPr/>
                    <a:lstStyle/>
                    <a:p>
                      <a:pPr algn="ctr"/>
                      <a:r>
                        <a:rPr lang="en-US" dirty="0" smtClean="0"/>
                        <a:t>923</a:t>
                      </a:r>
                    </a:p>
                    <a:p>
                      <a:pPr algn="ctr"/>
                      <a:r>
                        <a:rPr lang="en-US" sz="1400" dirty="0" smtClean="0"/>
                        <a:t>Credit Recovery: 656</a:t>
                      </a:r>
                    </a:p>
                    <a:p>
                      <a:pPr algn="ctr"/>
                      <a:r>
                        <a:rPr lang="en-US" sz="1400" dirty="0" smtClean="0"/>
                        <a:t>Initial Credit: 267</a:t>
                      </a:r>
                      <a:endParaRPr lang="en-US" sz="1400" dirty="0"/>
                    </a:p>
                  </a:txBody>
                  <a:tcPr marL="131674" marR="131674"/>
                </a:tc>
                <a:tc>
                  <a:txBody>
                    <a:bodyPr/>
                    <a:lstStyle/>
                    <a:p>
                      <a:pPr algn="ctr"/>
                      <a:r>
                        <a:rPr lang="en-US" dirty="0" smtClean="0"/>
                        <a:t>212</a:t>
                      </a:r>
                    </a:p>
                    <a:p>
                      <a:pPr algn="ctr"/>
                      <a:endParaRPr lang="en-US" sz="1400" dirty="0"/>
                    </a:p>
                  </a:txBody>
                  <a:tcPr marL="131674" marR="131674"/>
                </a:tc>
                <a:tc>
                  <a:txBody>
                    <a:bodyPr/>
                    <a:lstStyle/>
                    <a:p>
                      <a:pPr algn="ctr"/>
                      <a:r>
                        <a:rPr lang="en-US" dirty="0" smtClean="0"/>
                        <a:t>165</a:t>
                      </a:r>
                    </a:p>
                    <a:p>
                      <a:pPr algn="ctr"/>
                      <a:r>
                        <a:rPr lang="en-US" sz="1200" dirty="0" smtClean="0"/>
                        <a:t>* 50% decrease in enrollment</a:t>
                      </a:r>
                      <a:r>
                        <a:rPr lang="en-US" sz="1200" baseline="0" dirty="0" smtClean="0"/>
                        <a:t> from 07-08</a:t>
                      </a:r>
                      <a:endParaRPr lang="en-US" sz="1200" dirty="0"/>
                    </a:p>
                  </a:txBody>
                  <a:tcPr marL="131674" marR="131674"/>
                </a:tc>
                <a:tc>
                  <a:txBody>
                    <a:bodyPr/>
                    <a:lstStyle/>
                    <a:p>
                      <a:pPr algn="ctr"/>
                      <a:r>
                        <a:rPr lang="en-US" b="1" dirty="0" smtClean="0"/>
                        <a:t>1300</a:t>
                      </a:r>
                      <a:endParaRPr lang="en-US" b="1" dirty="0"/>
                    </a:p>
                  </a:txBody>
                  <a:tcPr marL="131674" marR="131674"/>
                </a:tc>
              </a:tr>
              <a:tr h="1355514">
                <a:tc>
                  <a:txBody>
                    <a:bodyPr/>
                    <a:lstStyle/>
                    <a:p>
                      <a:pPr algn="ctr"/>
                      <a:r>
                        <a:rPr lang="en-US" sz="1800" dirty="0" smtClean="0"/>
                        <a:t>2009-2010</a:t>
                      </a:r>
                    </a:p>
                    <a:p>
                      <a:pPr algn="ctr"/>
                      <a:r>
                        <a:rPr lang="en-US" sz="1800" dirty="0" smtClean="0"/>
                        <a:t>Apex  Year 2</a:t>
                      </a:r>
                      <a:endParaRPr lang="en-US" sz="1800" dirty="0"/>
                    </a:p>
                  </a:txBody>
                  <a:tcPr marL="131674" marR="131674"/>
                </a:tc>
                <a:tc>
                  <a:txBody>
                    <a:bodyPr/>
                    <a:lstStyle/>
                    <a:p>
                      <a:pPr algn="ctr"/>
                      <a:r>
                        <a:rPr lang="en-US" sz="1800" dirty="0" smtClean="0"/>
                        <a:t>1189</a:t>
                      </a:r>
                    </a:p>
                    <a:p>
                      <a:pPr algn="ctr"/>
                      <a:r>
                        <a:rPr lang="en-US" sz="1400" dirty="0" smtClean="0"/>
                        <a:t>Credit Recovery: 709</a:t>
                      </a:r>
                    </a:p>
                    <a:p>
                      <a:pPr algn="ctr"/>
                      <a:r>
                        <a:rPr lang="en-US" sz="1400" dirty="0" smtClean="0"/>
                        <a:t>Initial Credit: 480</a:t>
                      </a:r>
                      <a:endParaRPr lang="en-US" sz="1400" dirty="0"/>
                    </a:p>
                  </a:txBody>
                  <a:tcPr marL="131674" marR="131674"/>
                </a:tc>
                <a:tc>
                  <a:txBody>
                    <a:bodyPr/>
                    <a:lstStyle/>
                    <a:p>
                      <a:pPr algn="ctr"/>
                      <a:r>
                        <a:rPr lang="en-US" sz="1800" dirty="0" smtClean="0"/>
                        <a:t>318</a:t>
                      </a:r>
                      <a:endParaRPr lang="en-US" sz="1800" dirty="0"/>
                    </a:p>
                  </a:txBody>
                  <a:tcPr marL="131674" marR="131674"/>
                </a:tc>
                <a:tc>
                  <a:txBody>
                    <a:bodyPr/>
                    <a:lstStyle/>
                    <a:p>
                      <a:pPr algn="ctr"/>
                      <a:r>
                        <a:rPr lang="en-US" sz="1800" dirty="0" smtClean="0"/>
                        <a:t>216</a:t>
                      </a:r>
                      <a:endParaRPr lang="en-US" sz="1800" dirty="0"/>
                    </a:p>
                  </a:txBody>
                  <a:tcPr marL="131674" marR="131674"/>
                </a:tc>
                <a:tc>
                  <a:txBody>
                    <a:bodyPr/>
                    <a:lstStyle/>
                    <a:p>
                      <a:pPr algn="ctr"/>
                      <a:r>
                        <a:rPr lang="en-US" sz="1800" b="1" dirty="0" smtClean="0"/>
                        <a:t>1723</a:t>
                      </a:r>
                      <a:endParaRPr lang="en-US" sz="1800" b="1" dirty="0"/>
                    </a:p>
                  </a:txBody>
                  <a:tcPr marL="131674" marR="131674"/>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r>
              <a:rPr lang="en-US" sz="4000"/>
              <a:t>What are Strategic School Designs?</a:t>
            </a:r>
          </a:p>
        </p:txBody>
      </p:sp>
      <p:sp>
        <p:nvSpPr>
          <p:cNvPr id="6147" name="Rectangle 3"/>
          <p:cNvSpPr>
            <a:spLocks noGrp="1" noChangeArrowheads="1"/>
          </p:cNvSpPr>
          <p:nvPr>
            <p:ph type="body" idx="1"/>
          </p:nvPr>
        </p:nvSpPr>
        <p:spPr/>
        <p:txBody>
          <a:bodyPr/>
          <a:lstStyle/>
          <a:p>
            <a:r>
              <a:rPr lang="en-US"/>
              <a:t>An instructional model</a:t>
            </a:r>
          </a:p>
          <a:p>
            <a:r>
              <a:rPr lang="en-US"/>
              <a:t>Strategic use of, time, money, and people</a:t>
            </a:r>
          </a:p>
          <a:p>
            <a:r>
              <a:rPr lang="en-US"/>
              <a:t>Resource trade-offs and choices</a:t>
            </a:r>
          </a:p>
          <a:p>
            <a:r>
              <a:rPr lang="en-US"/>
              <a:t>Ongoing assessment and adjustments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One Strategic Design</a:t>
            </a:r>
          </a:p>
        </p:txBody>
      </p:sp>
      <p:sp>
        <p:nvSpPr>
          <p:cNvPr id="7171" name="Rectangle 3"/>
          <p:cNvSpPr>
            <a:spLocks noGrp="1" noChangeArrowheads="1"/>
          </p:cNvSpPr>
          <p:nvPr>
            <p:ph type="body" idx="1"/>
          </p:nvPr>
        </p:nvSpPr>
        <p:spPr/>
        <p:txBody>
          <a:bodyPr/>
          <a:lstStyle/>
          <a:p>
            <a:r>
              <a:rPr lang="en-US"/>
              <a:t>Focus on the academic achievement of low-performing students</a:t>
            </a:r>
          </a:p>
          <a:p>
            <a:r>
              <a:rPr lang="en-US"/>
              <a:t>Use academic time strategically</a:t>
            </a:r>
          </a:p>
          <a:p>
            <a:r>
              <a:rPr lang="en-US"/>
              <a:t>Provide for individual student attention</a:t>
            </a:r>
          </a:p>
          <a:p>
            <a:r>
              <a:rPr lang="en-US"/>
              <a:t>Integrate online learning</a:t>
            </a:r>
          </a:p>
          <a:p>
            <a:r>
              <a:rPr lang="en-US"/>
              <a:t>Use resources accordingly</a:t>
            </a:r>
          </a:p>
          <a:p>
            <a:r>
              <a:rPr lang="en-US"/>
              <a:t>Differentiate the teaching staff and promote staff collaboration</a:t>
            </a:r>
          </a:p>
          <a:p>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Time Management</a:t>
            </a:r>
          </a:p>
        </p:txBody>
      </p:sp>
      <p:sp>
        <p:nvSpPr>
          <p:cNvPr id="8195" name="Rectangle 3"/>
          <p:cNvSpPr>
            <a:spLocks noGrp="1" noChangeArrowheads="1"/>
          </p:cNvSpPr>
          <p:nvPr>
            <p:ph type="body" idx="1"/>
          </p:nvPr>
        </p:nvSpPr>
        <p:spPr/>
        <p:txBody>
          <a:bodyPr/>
          <a:lstStyle/>
          <a:p>
            <a:pPr>
              <a:lnSpc>
                <a:spcPct val="90000"/>
              </a:lnSpc>
            </a:pPr>
            <a:r>
              <a:rPr lang="en-US"/>
              <a:t>Maximize time, including longer blocks of uninterrupted time that students spend on academic subjects (from 60% to 75% of school day)</a:t>
            </a:r>
          </a:p>
          <a:p>
            <a:pPr>
              <a:lnSpc>
                <a:spcPct val="90000"/>
              </a:lnSpc>
            </a:pPr>
            <a:r>
              <a:rPr lang="en-US"/>
              <a:t>Maximize the time that low-performing students spend in English/language arts and math with high quality instruction</a:t>
            </a:r>
          </a:p>
          <a:p>
            <a:pPr>
              <a:lnSpc>
                <a:spcPct val="90000"/>
              </a:lnSpc>
            </a:pPr>
            <a:r>
              <a:rPr lang="en-US"/>
              <a:t>Assign less time to non-academic and elective courses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Time Management-II </a:t>
            </a:r>
          </a:p>
        </p:txBody>
      </p:sp>
      <p:sp>
        <p:nvSpPr>
          <p:cNvPr id="9219" name="Rectangle 3"/>
          <p:cNvSpPr>
            <a:spLocks noGrp="1" noChangeArrowheads="1"/>
          </p:cNvSpPr>
          <p:nvPr>
            <p:ph type="body" idx="1"/>
          </p:nvPr>
        </p:nvSpPr>
        <p:spPr/>
        <p:txBody>
          <a:bodyPr/>
          <a:lstStyle/>
          <a:p>
            <a:r>
              <a:rPr lang="en-US"/>
              <a:t>Use online learning to supplement teacher directed instruction in an extended block schedule and/or </a:t>
            </a:r>
          </a:p>
          <a:p>
            <a:r>
              <a:rPr lang="en-US"/>
              <a:t>Extend the school day with supervised online instruction</a:t>
            </a:r>
          </a:p>
          <a:p>
            <a:r>
              <a:rPr lang="en-US"/>
              <a:t>Use online instruction to provide non-academic and elective courses in both school and home settings</a:t>
            </a:r>
          </a:p>
          <a:p>
            <a:pPr>
              <a:buFontTx/>
              <a:buNone/>
            </a:pP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sz="4000"/>
              <a:t>Provide for Individual Student Attention</a:t>
            </a:r>
            <a:br>
              <a:rPr lang="en-US" sz="4000"/>
            </a:br>
            <a:endParaRPr lang="en-US" sz="4000"/>
          </a:p>
        </p:txBody>
      </p:sp>
      <p:sp>
        <p:nvSpPr>
          <p:cNvPr id="10243" name="Rectangle 3"/>
          <p:cNvSpPr>
            <a:spLocks noGrp="1" noChangeArrowheads="1"/>
          </p:cNvSpPr>
          <p:nvPr>
            <p:ph type="body" idx="1"/>
          </p:nvPr>
        </p:nvSpPr>
        <p:spPr/>
        <p:txBody>
          <a:bodyPr/>
          <a:lstStyle/>
          <a:p>
            <a:pPr>
              <a:lnSpc>
                <a:spcPct val="90000"/>
              </a:lnSpc>
            </a:pPr>
            <a:r>
              <a:rPr lang="en-US"/>
              <a:t>Current resource use patterns</a:t>
            </a:r>
          </a:p>
          <a:p>
            <a:pPr>
              <a:lnSpc>
                <a:spcPct val="90000"/>
              </a:lnSpc>
            </a:pPr>
            <a:r>
              <a:rPr lang="en-US"/>
              <a:t>Reduce class size in the core academic areas for low-performing students- the earlier, the better</a:t>
            </a:r>
          </a:p>
          <a:p>
            <a:pPr>
              <a:lnSpc>
                <a:spcPct val="90000"/>
              </a:lnSpc>
            </a:pPr>
            <a:r>
              <a:rPr lang="en-US"/>
              <a:t>Assign teachers skilled in these classes</a:t>
            </a:r>
          </a:p>
          <a:p>
            <a:pPr>
              <a:lnSpc>
                <a:spcPct val="90000"/>
              </a:lnSpc>
            </a:pPr>
            <a:r>
              <a:rPr lang="en-US"/>
              <a:t>Use formative assessments for differentiated learning</a:t>
            </a:r>
          </a:p>
          <a:p>
            <a:pPr>
              <a:lnSpc>
                <a:spcPct val="90000"/>
              </a:lnSpc>
            </a:pPr>
            <a:r>
              <a:rPr lang="en-US"/>
              <a:t>Use online learning labs with larger class sizes for more proficient students</a:t>
            </a:r>
          </a:p>
          <a:p>
            <a:pPr>
              <a:lnSpc>
                <a:spcPct val="90000"/>
              </a:lnSpc>
            </a:pP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4000"/>
              <a:t>Provide Common Planning Time for Teachers</a:t>
            </a:r>
          </a:p>
        </p:txBody>
      </p:sp>
      <p:sp>
        <p:nvSpPr>
          <p:cNvPr id="11267" name="Rectangle 3"/>
          <p:cNvSpPr>
            <a:spLocks noGrp="1" noChangeArrowheads="1"/>
          </p:cNvSpPr>
          <p:nvPr>
            <p:ph type="body" idx="1"/>
          </p:nvPr>
        </p:nvSpPr>
        <p:spPr/>
        <p:txBody>
          <a:bodyPr/>
          <a:lstStyle/>
          <a:p>
            <a:r>
              <a:rPr lang="en-US" sz="2800"/>
              <a:t>Common planning time can be used to evaluate instruction by analyzing formative, diagnostic and summative assessments that are provided by online programs.</a:t>
            </a:r>
          </a:p>
          <a:p>
            <a:r>
              <a:rPr lang="en-US" sz="2800"/>
              <a:t>Teacher collaboration is also facilitated by online instructional management systems that keep students on track, ensure academic integrity, tailor course delivery and facilitate distance learning.</a:t>
            </a:r>
          </a:p>
          <a:p>
            <a:endParaRPr lang="en-US" sz="2800"/>
          </a:p>
          <a:p>
            <a:endParaRPr lang="en-US" sz="2800"/>
          </a:p>
          <a:p>
            <a:endParaRPr lang="en-US" sz="2800"/>
          </a:p>
          <a:p>
            <a:endParaRPr lang="en-US" sz="28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Differentiate Teacher Capacity</a:t>
            </a:r>
          </a:p>
        </p:txBody>
      </p:sp>
      <p:sp>
        <p:nvSpPr>
          <p:cNvPr id="12291" name="Rectangle 3"/>
          <p:cNvSpPr>
            <a:spLocks noGrp="1" noChangeArrowheads="1"/>
          </p:cNvSpPr>
          <p:nvPr>
            <p:ph type="body" idx="1"/>
          </p:nvPr>
        </p:nvSpPr>
        <p:spPr/>
        <p:txBody>
          <a:bodyPr/>
          <a:lstStyle/>
          <a:p>
            <a:r>
              <a:rPr lang="en-US" sz="2800"/>
              <a:t>The traditional role: The teacher designs the curriculum, manages the classroom, motivates students, delivers instruction, assesses student progress and provides remediation.</a:t>
            </a:r>
          </a:p>
          <a:p>
            <a:r>
              <a:rPr lang="en-US" sz="2800"/>
              <a:t>The online teacher role: The teacher facilitates the online process, monitors student online engagement, intervenes when necessary, solves problems and evaluates remediation opportunities.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References</a:t>
            </a:r>
          </a:p>
        </p:txBody>
      </p:sp>
      <p:sp>
        <p:nvSpPr>
          <p:cNvPr id="13315" name="Rectangle 3"/>
          <p:cNvSpPr>
            <a:spLocks noGrp="1" noChangeArrowheads="1"/>
          </p:cNvSpPr>
          <p:nvPr>
            <p:ph type="body" idx="1"/>
          </p:nvPr>
        </p:nvSpPr>
        <p:spPr/>
        <p:txBody>
          <a:bodyPr/>
          <a:lstStyle/>
          <a:p>
            <a:r>
              <a:rPr lang="en-US" i="1"/>
              <a:t>The Strategic School </a:t>
            </a:r>
            <a:r>
              <a:rPr lang="en-US"/>
              <a:t>by Karen Hawley Miles and Stephen Frank (2008), Corwin Press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r>
              <a:rPr lang="en-US" dirty="0" smtClean="0">
                <a:latin typeface="Arial" pitchFamily="34" charset="0"/>
                <a:cs typeface="Arial" pitchFamily="34" charset="0"/>
              </a:rPr>
              <a:t>	A </a:t>
            </a:r>
            <a:r>
              <a:rPr lang="en-US" dirty="0">
                <a:latin typeface="Arial" pitchFamily="34" charset="0"/>
                <a:cs typeface="Arial" pitchFamily="34" charset="0"/>
              </a:rPr>
              <a:t>series of cascading interventions, designed to identify students at the point of failure and implement corrective </a:t>
            </a:r>
            <a:r>
              <a:rPr lang="en-US" dirty="0" smtClean="0">
                <a:latin typeface="Arial" pitchFamily="34" charset="0"/>
                <a:cs typeface="Arial" pitchFamily="34" charset="0"/>
              </a:rPr>
              <a:t>measures</a:t>
            </a:r>
          </a:p>
          <a:p>
            <a:pPr>
              <a:buNone/>
            </a:pP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pPr algn="ctr">
              <a:buNone/>
            </a:pPr>
            <a:r>
              <a:rPr lang="en-US" sz="2000" dirty="0" smtClean="0">
                <a:latin typeface="Arial" pitchFamily="34" charset="0"/>
                <a:cs typeface="Arial" pitchFamily="34" charset="0"/>
              </a:rPr>
              <a:t>“Working </a:t>
            </a:r>
            <a:r>
              <a:rPr lang="en-US" sz="2000" dirty="0">
                <a:latin typeface="Arial" pitchFamily="34" charset="0"/>
                <a:cs typeface="Arial" pitchFamily="34" charset="0"/>
              </a:rPr>
              <a:t>to insure that every child reaches </a:t>
            </a:r>
            <a:r>
              <a:rPr lang="en-US" sz="2000" dirty="0" smtClean="0">
                <a:latin typeface="Arial" pitchFamily="34" charset="0"/>
                <a:cs typeface="Arial" pitchFamily="34" charset="0"/>
              </a:rPr>
              <a:t>their full potential.”</a:t>
            </a:r>
          </a:p>
          <a:p>
            <a:pPr algn="ctr">
              <a:buNone/>
            </a:pPr>
            <a:r>
              <a:rPr lang="en-US" sz="1400" dirty="0" smtClean="0">
                <a:latin typeface="Arial" pitchFamily="34" charset="0"/>
                <a:cs typeface="Arial" pitchFamily="34" charset="0"/>
              </a:rPr>
              <a:t>Dorchester District Two serves over 6,500 High School students</a:t>
            </a:r>
            <a:endParaRPr lang="en-US" sz="1400" dirty="0">
              <a:latin typeface="Arial" pitchFamily="34" charset="0"/>
              <a:cs typeface="Arial" pitchFamily="34" charset="0"/>
            </a:endParaRPr>
          </a:p>
        </p:txBody>
      </p:sp>
      <p:sp>
        <p:nvSpPr>
          <p:cNvPr id="2" name="Title 1"/>
          <p:cNvSpPr>
            <a:spLocks noGrp="1"/>
          </p:cNvSpPr>
          <p:nvPr>
            <p:ph type="title"/>
          </p:nvPr>
        </p:nvSpPr>
        <p:spPr>
          <a:xfrm>
            <a:off x="457200" y="609600"/>
            <a:ext cx="8229600" cy="1143000"/>
          </a:xfrm>
        </p:spPr>
        <p:txBody>
          <a:bodyPr>
            <a:normAutofit/>
          </a:bodyPr>
          <a:lstStyle/>
          <a:p>
            <a:r>
              <a:rPr lang="en-US" b="1" cap="all" dirty="0"/>
              <a:t>Content Recovery: </a:t>
            </a:r>
            <a:br>
              <a:rPr lang="en-US" b="1" cap="all" dirty="0"/>
            </a:br>
            <a:endParaRPr lang="en-US" dirty="0"/>
          </a:p>
        </p:txBody>
      </p:sp>
      <p:pic>
        <p:nvPicPr>
          <p:cNvPr id="30724" name="Picture 4" descr="http://www.brcc.net/Portals/13/images/celebrate_recovery.jpg"/>
          <p:cNvPicPr>
            <a:picLocks noChangeAspect="1" noChangeArrowheads="1"/>
          </p:cNvPicPr>
          <p:nvPr/>
        </p:nvPicPr>
        <p:blipFill>
          <a:blip r:embed="rId2" cstate="print"/>
          <a:srcRect/>
          <a:stretch>
            <a:fillRect/>
          </a:stretch>
        </p:blipFill>
        <p:spPr bwMode="auto">
          <a:xfrm>
            <a:off x="4343400" y="2286000"/>
            <a:ext cx="2209800" cy="302742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458200" cy="1143000"/>
          </a:xfrm>
        </p:spPr>
        <p:txBody>
          <a:bodyPr>
            <a:normAutofit/>
          </a:bodyPr>
          <a:lstStyle/>
          <a:p>
            <a:r>
              <a:rPr lang="en-US" sz="2800" b="1" cap="all" dirty="0"/>
              <a:t>Independent </a:t>
            </a:r>
            <a:r>
              <a:rPr lang="en-US" sz="2800" b="1" cap="all" dirty="0" smtClean="0"/>
              <a:t>Credit Recovery</a:t>
            </a:r>
            <a:endParaRPr lang="en-US" sz="2800" b="1" dirty="0"/>
          </a:p>
        </p:txBody>
      </p:sp>
      <p:sp>
        <p:nvSpPr>
          <p:cNvPr id="3" name="Content Placeholder 2"/>
          <p:cNvSpPr>
            <a:spLocks noGrp="1"/>
          </p:cNvSpPr>
          <p:nvPr>
            <p:ph sz="quarter" idx="1"/>
          </p:nvPr>
        </p:nvSpPr>
        <p:spPr>
          <a:xfrm>
            <a:off x="152400" y="1371600"/>
            <a:ext cx="8686800" cy="4648200"/>
          </a:xfrm>
        </p:spPr>
        <p:txBody>
          <a:bodyPr>
            <a:normAutofit/>
          </a:bodyPr>
          <a:lstStyle/>
          <a:p>
            <a:pPr>
              <a:buNone/>
            </a:pPr>
            <a:r>
              <a:rPr lang="en-US" sz="1700" cap="all" dirty="0">
                <a:latin typeface="Arial" pitchFamily="34" charset="0"/>
                <a:cs typeface="Arial" pitchFamily="34" charset="0"/>
              </a:rPr>
              <a:t>Goal:  Remediate students who failed one class in the past year </a:t>
            </a:r>
            <a:r>
              <a:rPr lang="en-US" sz="1700" cap="all" dirty="0" smtClean="0">
                <a:latin typeface="Arial" pitchFamily="34" charset="0"/>
                <a:cs typeface="Arial" pitchFamily="34" charset="0"/>
              </a:rPr>
              <a:t>and </a:t>
            </a:r>
            <a:r>
              <a:rPr lang="en-US" sz="1700" cap="all" dirty="0">
                <a:latin typeface="Arial" pitchFamily="34" charset="0"/>
                <a:cs typeface="Arial" pitchFamily="34" charset="0"/>
              </a:rPr>
              <a:t>return them to a normal four year graduation </a:t>
            </a:r>
            <a:r>
              <a:rPr lang="en-US" sz="1700" cap="all" dirty="0" smtClean="0">
                <a:latin typeface="Arial" pitchFamily="34" charset="0"/>
                <a:cs typeface="Arial" pitchFamily="34" charset="0"/>
              </a:rPr>
              <a:t>path</a:t>
            </a:r>
            <a:endParaRPr lang="en-US" sz="1700" dirty="0" smtClean="0">
              <a:latin typeface="Arial" pitchFamily="34" charset="0"/>
              <a:cs typeface="Arial" pitchFamily="34" charset="0"/>
            </a:endParaRPr>
          </a:p>
          <a:p>
            <a:pPr>
              <a:buNone/>
            </a:pPr>
            <a:r>
              <a:rPr lang="en-US" i="1" cap="all" dirty="0" smtClean="0">
                <a:latin typeface="Arial" pitchFamily="34" charset="0"/>
                <a:cs typeface="Arial" pitchFamily="34" charset="0"/>
              </a:rPr>
              <a:t>   </a:t>
            </a:r>
            <a:endParaRPr lang="en-US" dirty="0" smtClean="0">
              <a:latin typeface="Arial" pitchFamily="34" charset="0"/>
              <a:cs typeface="Arial" pitchFamily="34" charset="0"/>
            </a:endParaRPr>
          </a:p>
          <a:p>
            <a:pPr lvl="0"/>
            <a:r>
              <a:rPr lang="en-US" dirty="0" smtClean="0">
                <a:latin typeface="Arial" pitchFamily="34" charset="0"/>
                <a:cs typeface="Arial" pitchFamily="34" charset="0"/>
              </a:rPr>
              <a:t>Completed outside of the scheduled school day</a:t>
            </a:r>
          </a:p>
          <a:p>
            <a:pPr lvl="0"/>
            <a:r>
              <a:rPr lang="en-US" dirty="0" smtClean="0">
                <a:latin typeface="Arial" pitchFamily="34" charset="0"/>
                <a:cs typeface="Arial" pitchFamily="34" charset="0"/>
              </a:rPr>
              <a:t>Proctored examinations</a:t>
            </a:r>
            <a:endParaRPr lang="en-US" dirty="0">
              <a:latin typeface="Arial" pitchFamily="34" charset="0"/>
              <a:cs typeface="Arial" pitchFamily="34" charset="0"/>
            </a:endParaRPr>
          </a:p>
          <a:p>
            <a:pPr lvl="0"/>
            <a:r>
              <a:rPr lang="en-US" dirty="0" smtClean="0">
                <a:latin typeface="Arial" pitchFamily="34" charset="0"/>
                <a:cs typeface="Arial" pitchFamily="34" charset="0"/>
              </a:rPr>
              <a:t>Passage </a:t>
            </a:r>
            <a:r>
              <a:rPr lang="en-US" dirty="0">
                <a:latin typeface="Arial" pitchFamily="34" charset="0"/>
                <a:cs typeface="Arial" pitchFamily="34" charset="0"/>
              </a:rPr>
              <a:t>requires </a:t>
            </a:r>
            <a:r>
              <a:rPr lang="en-US" dirty="0" smtClean="0">
                <a:latin typeface="Arial" pitchFamily="34" charset="0"/>
                <a:cs typeface="Arial" pitchFamily="34" charset="0"/>
              </a:rPr>
              <a:t>70</a:t>
            </a:r>
            <a:r>
              <a:rPr lang="en-US" dirty="0">
                <a:latin typeface="Arial" pitchFamily="34" charset="0"/>
                <a:cs typeface="Arial" pitchFamily="34" charset="0"/>
              </a:rPr>
              <a:t>% mastery of all </a:t>
            </a:r>
            <a:r>
              <a:rPr lang="en-US" dirty="0" smtClean="0">
                <a:latin typeface="Arial" pitchFamily="34" charset="0"/>
                <a:cs typeface="Arial" pitchFamily="34" charset="0"/>
              </a:rPr>
              <a:t>objectives</a:t>
            </a:r>
          </a:p>
          <a:p>
            <a:pPr lvl="0"/>
            <a:r>
              <a:rPr lang="en-US" dirty="0" smtClean="0">
                <a:latin typeface="Arial" pitchFamily="34" charset="0"/>
                <a:cs typeface="Arial" pitchFamily="34" charset="0"/>
              </a:rPr>
              <a:t>Students receive a 70% replacement grade</a:t>
            </a:r>
          </a:p>
          <a:p>
            <a:pPr lvl="0"/>
            <a:r>
              <a:rPr lang="en-US" sz="2000" dirty="0" smtClean="0">
                <a:latin typeface="Arial" pitchFamily="34" charset="0"/>
                <a:cs typeface="Arial" pitchFamily="34" charset="0"/>
              </a:rPr>
              <a:t>138 credits were earned in 2008-2009</a:t>
            </a:r>
          </a:p>
          <a:p>
            <a:pPr lvl="0"/>
            <a:r>
              <a:rPr lang="en-US" sz="2000" dirty="0" smtClean="0">
                <a:latin typeface="Arial" pitchFamily="34" charset="0"/>
                <a:cs typeface="Arial" pitchFamily="34" charset="0"/>
              </a:rPr>
              <a:t>26 credits were earned </a:t>
            </a:r>
            <a:r>
              <a:rPr lang="en-US" sz="2000" smtClean="0">
                <a:latin typeface="Arial" pitchFamily="34" charset="0"/>
                <a:cs typeface="Arial" pitchFamily="34" charset="0"/>
              </a:rPr>
              <a:t>in 2009-2010</a:t>
            </a:r>
            <a:endParaRPr lang="en-US" sz="2000" dirty="0">
              <a:latin typeface="Arial" pitchFamily="34" charset="0"/>
              <a:cs typeface="Arial" pitchFamily="34" charset="0"/>
            </a:endParaRPr>
          </a:p>
          <a:p>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1447800"/>
          </a:xfrm>
        </p:spPr>
        <p:txBody>
          <a:bodyPr>
            <a:normAutofit fontScale="90000"/>
          </a:bodyPr>
          <a:lstStyle/>
          <a:p>
            <a:r>
              <a:rPr lang="en-US" b="1" i="1" cap="all" dirty="0" smtClean="0"/>
              <a:t/>
            </a:r>
            <a:br>
              <a:rPr lang="en-US" b="1" i="1" cap="all" dirty="0" smtClean="0"/>
            </a:br>
            <a:r>
              <a:rPr lang="en-US" b="1" i="1" cap="all" dirty="0" smtClean="0"/>
              <a:t> </a:t>
            </a:r>
            <a:r>
              <a:rPr lang="en-US" b="1" cap="all" dirty="0"/>
              <a:t/>
            </a:r>
            <a:br>
              <a:rPr lang="en-US" b="1" cap="all" dirty="0"/>
            </a:br>
            <a:r>
              <a:rPr lang="en-US" b="1" i="1" cap="all" dirty="0" smtClean="0"/>
              <a:t> </a:t>
            </a:r>
            <a:r>
              <a:rPr lang="en-US" sz="3100" b="1" cap="all" dirty="0" smtClean="0"/>
              <a:t>In-School Credit Recovery</a:t>
            </a:r>
            <a:endParaRPr lang="en-US" sz="3100" dirty="0"/>
          </a:p>
        </p:txBody>
      </p:sp>
      <p:sp>
        <p:nvSpPr>
          <p:cNvPr id="3" name="Content Placeholder 2"/>
          <p:cNvSpPr>
            <a:spLocks noGrp="1"/>
          </p:cNvSpPr>
          <p:nvPr>
            <p:ph sz="quarter" idx="1"/>
          </p:nvPr>
        </p:nvSpPr>
        <p:spPr/>
        <p:txBody>
          <a:bodyPr>
            <a:normAutofit lnSpcReduction="10000"/>
          </a:bodyPr>
          <a:lstStyle/>
          <a:p>
            <a:pPr>
              <a:buNone/>
            </a:pPr>
            <a:r>
              <a:rPr lang="en-US" i="1" cap="all" dirty="0" smtClean="0"/>
              <a:t>   </a:t>
            </a:r>
            <a:r>
              <a:rPr lang="en-US" sz="1700" cap="all" dirty="0" smtClean="0"/>
              <a:t>Goal</a:t>
            </a:r>
            <a:r>
              <a:rPr lang="en-US" sz="1700" cap="all" dirty="0"/>
              <a:t>:  Remediate students failing more than one class in the past year and provide a framework for return to a normal four year graduation </a:t>
            </a:r>
            <a:r>
              <a:rPr lang="en-US" sz="1700" cap="all" dirty="0" smtClean="0"/>
              <a:t>path</a:t>
            </a:r>
          </a:p>
          <a:p>
            <a:pPr>
              <a:buNone/>
            </a:pPr>
            <a:endParaRPr lang="en-US" sz="1300" dirty="0"/>
          </a:p>
          <a:p>
            <a:r>
              <a:rPr lang="en-US" dirty="0" smtClean="0"/>
              <a:t>Serves students identified as failing more than 1 course</a:t>
            </a:r>
          </a:p>
          <a:p>
            <a:pPr lvl="0"/>
            <a:r>
              <a:rPr lang="en-US" dirty="0" smtClean="0"/>
              <a:t>Scheduled during the regular school day with a Highly Qualified Teacher </a:t>
            </a:r>
            <a:endParaRPr lang="en-US" dirty="0"/>
          </a:p>
          <a:p>
            <a:pPr lvl="0"/>
            <a:r>
              <a:rPr lang="en-US" dirty="0" smtClean="0"/>
              <a:t>Courses </a:t>
            </a:r>
            <a:r>
              <a:rPr lang="en-US" dirty="0"/>
              <a:t>are assessed at </a:t>
            </a:r>
            <a:r>
              <a:rPr lang="en-US" dirty="0" smtClean="0"/>
              <a:t>70</a:t>
            </a:r>
            <a:r>
              <a:rPr lang="en-US" dirty="0"/>
              <a:t>% </a:t>
            </a:r>
            <a:r>
              <a:rPr lang="en-US" dirty="0" smtClean="0"/>
              <a:t>mastery</a:t>
            </a:r>
            <a:endParaRPr lang="en-US" dirty="0"/>
          </a:p>
          <a:p>
            <a:pPr lvl="0"/>
            <a:r>
              <a:rPr lang="en-US" dirty="0"/>
              <a:t>Students with early completion </a:t>
            </a:r>
            <a:r>
              <a:rPr lang="en-US" dirty="0" smtClean="0"/>
              <a:t>are </a:t>
            </a:r>
            <a:r>
              <a:rPr lang="en-US" dirty="0"/>
              <a:t>given the opportunity to </a:t>
            </a:r>
            <a:r>
              <a:rPr lang="en-US" dirty="0" smtClean="0"/>
              <a:t>recover </a:t>
            </a:r>
            <a:r>
              <a:rPr lang="en-US" dirty="0"/>
              <a:t>additional classes and/or take a course for </a:t>
            </a:r>
            <a:r>
              <a:rPr lang="en-US" u="sng" dirty="0"/>
              <a:t>initial</a:t>
            </a:r>
            <a:r>
              <a:rPr lang="en-US" dirty="0"/>
              <a:t> </a:t>
            </a:r>
            <a:r>
              <a:rPr lang="en-US" dirty="0" smtClean="0"/>
              <a:t>credit</a:t>
            </a:r>
          </a:p>
          <a:p>
            <a:pPr lvl="0"/>
            <a:r>
              <a:rPr lang="en-US" sz="2000" dirty="0" smtClean="0"/>
              <a:t>500 total credits were earned in 2008-2009</a:t>
            </a:r>
          </a:p>
          <a:p>
            <a:pPr lvl="0"/>
            <a:r>
              <a:rPr lang="en-US" sz="2000" dirty="0" smtClean="0"/>
              <a:t>683 total credits were earned in 2009-2010</a:t>
            </a:r>
          </a:p>
          <a:p>
            <a:pPr lvl="0"/>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63000" cy="1143000"/>
          </a:xfrm>
        </p:spPr>
        <p:txBody>
          <a:bodyPr>
            <a:normAutofit/>
          </a:bodyPr>
          <a:lstStyle/>
          <a:p>
            <a:r>
              <a:rPr lang="en-US" b="1" cap="all" dirty="0"/>
              <a:t/>
            </a:r>
            <a:br>
              <a:rPr lang="en-US" b="1" cap="all" dirty="0"/>
            </a:br>
            <a:r>
              <a:rPr lang="en-US" sz="3600" b="1" cap="all" dirty="0" smtClean="0"/>
              <a:t>Unit Recovery</a:t>
            </a:r>
            <a:endParaRPr lang="en-US" sz="3600" dirty="0"/>
          </a:p>
        </p:txBody>
      </p:sp>
      <p:sp>
        <p:nvSpPr>
          <p:cNvPr id="3" name="Content Placeholder 2"/>
          <p:cNvSpPr>
            <a:spLocks noGrp="1"/>
          </p:cNvSpPr>
          <p:nvPr>
            <p:ph sz="quarter" idx="1"/>
          </p:nvPr>
        </p:nvSpPr>
        <p:spPr>
          <a:xfrm>
            <a:off x="304800" y="1447800"/>
            <a:ext cx="8229600" cy="4800600"/>
          </a:xfrm>
        </p:spPr>
        <p:txBody>
          <a:bodyPr>
            <a:normAutofit/>
          </a:bodyPr>
          <a:lstStyle/>
          <a:p>
            <a:pPr>
              <a:buNone/>
            </a:pPr>
            <a:r>
              <a:rPr lang="en-US" sz="1700" cap="all" dirty="0">
                <a:latin typeface="Arial" pitchFamily="34" charset="0"/>
                <a:cs typeface="Arial" pitchFamily="34" charset="0"/>
              </a:rPr>
              <a:t>Goal: </a:t>
            </a:r>
            <a:r>
              <a:rPr lang="en-US" sz="1700" cap="all" dirty="0" smtClean="0">
                <a:latin typeface="Arial" pitchFamily="34" charset="0"/>
                <a:cs typeface="Arial" pitchFamily="34" charset="0"/>
              </a:rPr>
              <a:t>To </a:t>
            </a:r>
            <a:r>
              <a:rPr lang="en-US" sz="1700" cap="all" dirty="0">
                <a:latin typeface="Arial" pitchFamily="34" charset="0"/>
                <a:cs typeface="Arial" pitchFamily="34" charset="0"/>
              </a:rPr>
              <a:t>provide preemptive recovery for students failing </a:t>
            </a:r>
            <a:r>
              <a:rPr lang="en-US" sz="1700" cap="all" dirty="0" smtClean="0">
                <a:latin typeface="Arial" pitchFamily="34" charset="0"/>
                <a:cs typeface="Arial" pitchFamily="34" charset="0"/>
              </a:rPr>
              <a:t>a single unit or quarter </a:t>
            </a:r>
            <a:r>
              <a:rPr lang="en-US" sz="1700" cap="all" dirty="0">
                <a:latin typeface="Arial" pitchFamily="34" charset="0"/>
                <a:cs typeface="Arial" pitchFamily="34" charset="0"/>
              </a:rPr>
              <a:t>of one or more </a:t>
            </a:r>
            <a:r>
              <a:rPr lang="en-US" sz="1700" cap="all" dirty="0" smtClean="0">
                <a:latin typeface="Arial" pitchFamily="34" charset="0"/>
                <a:cs typeface="Arial" pitchFamily="34" charset="0"/>
              </a:rPr>
              <a:t>classes</a:t>
            </a:r>
            <a:r>
              <a:rPr lang="en-US" sz="1700" i="1" cap="all" dirty="0" smtClean="0">
                <a:latin typeface="Arial" pitchFamily="34" charset="0"/>
                <a:cs typeface="Arial" pitchFamily="34" charset="0"/>
              </a:rPr>
              <a:t>   </a:t>
            </a:r>
            <a:endParaRPr lang="en-US" sz="1700" dirty="0">
              <a:latin typeface="Arial" pitchFamily="34" charset="0"/>
              <a:cs typeface="Arial" pitchFamily="34" charset="0"/>
            </a:endParaRPr>
          </a:p>
          <a:p>
            <a:pPr lvl="0">
              <a:buNone/>
            </a:pPr>
            <a:endParaRPr lang="en-US" dirty="0" smtClean="0">
              <a:latin typeface="Arial" pitchFamily="34" charset="0"/>
              <a:cs typeface="Arial" pitchFamily="34" charset="0"/>
            </a:endParaRPr>
          </a:p>
          <a:p>
            <a:pPr lvl="0"/>
            <a:r>
              <a:rPr lang="en-US" dirty="0" smtClean="0">
                <a:latin typeface="Arial" pitchFamily="34" charset="0"/>
                <a:cs typeface="Arial" pitchFamily="34" charset="0"/>
              </a:rPr>
              <a:t>Open </a:t>
            </a:r>
            <a:r>
              <a:rPr lang="en-US" dirty="0">
                <a:latin typeface="Arial" pitchFamily="34" charset="0"/>
                <a:cs typeface="Arial" pitchFamily="34" charset="0"/>
              </a:rPr>
              <a:t>to all students</a:t>
            </a:r>
          </a:p>
          <a:p>
            <a:pPr lvl="0"/>
            <a:r>
              <a:rPr lang="en-US" dirty="0">
                <a:latin typeface="Arial" pitchFamily="34" charset="0"/>
                <a:cs typeface="Arial" pitchFamily="34" charset="0"/>
              </a:rPr>
              <a:t>Curriculum managed by </a:t>
            </a:r>
            <a:r>
              <a:rPr lang="en-US" dirty="0" smtClean="0">
                <a:latin typeface="Arial" pitchFamily="34" charset="0"/>
                <a:cs typeface="Arial" pitchFamily="34" charset="0"/>
              </a:rPr>
              <a:t>the classroom </a:t>
            </a:r>
            <a:r>
              <a:rPr lang="en-US" dirty="0">
                <a:latin typeface="Arial" pitchFamily="34" charset="0"/>
                <a:cs typeface="Arial" pitchFamily="34" charset="0"/>
              </a:rPr>
              <a:t>teacher</a:t>
            </a:r>
          </a:p>
          <a:p>
            <a:pPr lvl="0"/>
            <a:r>
              <a:rPr lang="en-US" dirty="0" smtClean="0">
                <a:latin typeface="Arial" pitchFamily="34" charset="0"/>
                <a:cs typeface="Arial" pitchFamily="34" charset="0"/>
              </a:rPr>
              <a:t>Independent </a:t>
            </a:r>
            <a:r>
              <a:rPr lang="en-US" dirty="0">
                <a:latin typeface="Arial" pitchFamily="34" charset="0"/>
                <a:cs typeface="Arial" pitchFamily="34" charset="0"/>
              </a:rPr>
              <a:t>lessons conducted outside of regular school hours</a:t>
            </a:r>
          </a:p>
          <a:p>
            <a:r>
              <a:rPr lang="en-US" dirty="0" smtClean="0">
                <a:latin typeface="Arial" pitchFamily="34" charset="0"/>
                <a:cs typeface="Arial" pitchFamily="34" charset="0"/>
              </a:rPr>
              <a:t>Proctored assessments</a:t>
            </a:r>
          </a:p>
          <a:p>
            <a:pPr lvl="0"/>
            <a:r>
              <a:rPr lang="en-US" dirty="0" smtClean="0">
                <a:latin typeface="Arial" pitchFamily="34" charset="0"/>
                <a:cs typeface="Arial" pitchFamily="34" charset="0"/>
              </a:rPr>
              <a:t>Students receive a 70% replacement grade</a:t>
            </a:r>
          </a:p>
          <a:p>
            <a:r>
              <a:rPr lang="en-US" sz="2000" dirty="0" smtClean="0"/>
              <a:t>2,197 students completed assignments in 2008-2009</a:t>
            </a:r>
          </a:p>
          <a:p>
            <a:r>
              <a:rPr lang="en-US" sz="2000" dirty="0" smtClean="0">
                <a:cs typeface="Arial" pitchFamily="34" charset="0"/>
              </a:rPr>
              <a:t>2,376 students completed assignments in 2009-2010</a:t>
            </a:r>
            <a:endParaRPr lang="en-US" sz="2000" dirty="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324600" y="152400"/>
            <a:ext cx="2514600" cy="457200"/>
          </a:xfrm>
        </p:spPr>
        <p:txBody>
          <a:bodyPr anchor="t"/>
          <a:lstStyle/>
          <a:p>
            <a:r>
              <a:rPr lang="en-US" dirty="0" smtClean="0"/>
              <a:t>Digital Curriculum</a:t>
            </a:r>
            <a:endParaRPr lang="en-US" dirty="0"/>
          </a:p>
        </p:txBody>
      </p:sp>
      <p:sp>
        <p:nvSpPr>
          <p:cNvPr id="6" name="Text Placeholder 5"/>
          <p:cNvSpPr>
            <a:spLocks noGrp="1"/>
          </p:cNvSpPr>
          <p:nvPr>
            <p:ph type="body" idx="2"/>
          </p:nvPr>
        </p:nvSpPr>
        <p:spPr>
          <a:xfrm>
            <a:off x="6248400" y="609600"/>
            <a:ext cx="2743200" cy="5453063"/>
          </a:xfrm>
        </p:spPr>
        <p:txBody>
          <a:bodyPr>
            <a:noAutofit/>
          </a:bodyPr>
          <a:lstStyle/>
          <a:p>
            <a:r>
              <a:rPr lang="en-US" sz="1100" dirty="0" smtClean="0"/>
              <a:t>One teacher cannot effectively meet the individual needs of each of 30 students — not when five are reading at a below-proficient level, three are waiting impatiently to move on, several lack learning strategies, two are in terror of looking stupid if called upon</a:t>
            </a:r>
            <a:br>
              <a:rPr lang="en-US" sz="1100" dirty="0" smtClean="0"/>
            </a:br>
            <a:r>
              <a:rPr lang="en-US" sz="1100" dirty="0" smtClean="0"/>
              <a:t>Adding to the pressure, this same teacher is expected to ensure that each of these students stays on track to graduate from high school on time and is prepared to pass high-stakes state exams.</a:t>
            </a:r>
            <a:br>
              <a:rPr lang="en-US" sz="1100" dirty="0" smtClean="0"/>
            </a:br>
            <a:r>
              <a:rPr lang="en-US" sz="1100" dirty="0" smtClean="0"/>
              <a:t>A “one-size-fits-all” model simply doesn’t meet the needs of every student. Schools challenged to find new approaches to support success for all students are implementing Apex Learning digital curriculum solutions.</a:t>
            </a:r>
          </a:p>
        </p:txBody>
      </p:sp>
      <p:pic>
        <p:nvPicPr>
          <p:cNvPr id="9" name="Apex Teacher and Student Perspectives.wmv">
            <a:hlinkClick r:id="" action="ppaction://media"/>
          </p:cNvPr>
          <p:cNvPicPr>
            <a:picLocks noGrp="1" noRot="1" noChangeAspect="1"/>
          </p:cNvPicPr>
          <p:nvPr>
            <p:ph sz="quarter" idx="1"/>
            <a:videoFile r:link="rId1"/>
          </p:nvPr>
        </p:nvPicPr>
        <p:blipFill>
          <a:blip r:embed="rId3" cstate="print"/>
          <a:stretch>
            <a:fillRect/>
          </a:stretch>
        </p:blipFill>
        <p:spPr>
          <a:xfrm>
            <a:off x="114300" y="876300"/>
            <a:ext cx="5943600" cy="44577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Differentiated Instruction </a:t>
            </a:r>
            <a:endParaRPr lang="en-US" dirty="0"/>
          </a:p>
        </p:txBody>
      </p:sp>
      <p:sp>
        <p:nvSpPr>
          <p:cNvPr id="3" name="Content Placeholder 2"/>
          <p:cNvSpPr>
            <a:spLocks noGrp="1"/>
          </p:cNvSpPr>
          <p:nvPr>
            <p:ph sz="quarter" idx="1"/>
          </p:nvPr>
        </p:nvSpPr>
        <p:spPr/>
        <p:txBody>
          <a:bodyPr/>
          <a:lstStyle/>
          <a:p>
            <a:r>
              <a:rPr lang="en-US" dirty="0" smtClean="0"/>
              <a:t>Teachers use diagnostic assessment tools to provide digitally delivered individualized learning plans for students </a:t>
            </a:r>
            <a:r>
              <a:rPr lang="en-US" u="sng" dirty="0" smtClean="0"/>
              <a:t>before</a:t>
            </a:r>
            <a:r>
              <a:rPr lang="en-US" dirty="0" smtClean="0"/>
              <a:t> summative assessments</a:t>
            </a:r>
          </a:p>
          <a:p>
            <a:r>
              <a:rPr lang="en-US" dirty="0" smtClean="0"/>
              <a:t>Teachers use diagnostic assessment results to identify students who would benefit from skill remediation</a:t>
            </a:r>
          </a:p>
          <a:p>
            <a:r>
              <a:rPr lang="en-US" dirty="0" smtClean="0"/>
              <a:t>Teachers use assessment data to inform instruction</a:t>
            </a:r>
          </a:p>
          <a:p>
            <a:r>
              <a:rPr lang="en-US" dirty="0" smtClean="0"/>
              <a:t>Students work on individualized study plans</a:t>
            </a:r>
          </a:p>
          <a:p>
            <a:r>
              <a:rPr lang="en-US" dirty="0" smtClean="0"/>
              <a:t>Teachers work face to face with small groups of 3-5 students to provide targeted instruction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4047</TotalTime>
  <Words>1409</Words>
  <Application>Microsoft Office PowerPoint</Application>
  <PresentationFormat>On-screen Show (4:3)</PresentationFormat>
  <Paragraphs>254</Paragraphs>
  <Slides>37</Slides>
  <Notes>0</Notes>
  <HiddenSlides>0</HiddenSlides>
  <MMClips>1</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Origin</vt:lpstr>
      <vt:lpstr>Digital Bridges to success  </vt:lpstr>
      <vt:lpstr>Digital Curriculum</vt:lpstr>
      <vt:lpstr>District Completion Summary </vt:lpstr>
      <vt:lpstr>Content Recovery:  </vt:lpstr>
      <vt:lpstr>Independent Credit Recovery</vt:lpstr>
      <vt:lpstr>    In-School Credit Recovery</vt:lpstr>
      <vt:lpstr> Unit Recovery</vt:lpstr>
      <vt:lpstr>Digital Curriculum</vt:lpstr>
      <vt:lpstr>Differentiated Instruction </vt:lpstr>
      <vt:lpstr>Slide 10</vt:lpstr>
      <vt:lpstr>Slide 11</vt:lpstr>
      <vt:lpstr>Advanced Placement Offerings </vt:lpstr>
      <vt:lpstr>Advance Placement exam Review</vt:lpstr>
      <vt:lpstr>Alternative Learning Settings</vt:lpstr>
      <vt:lpstr>  Home-bound &amp; Home-based education</vt:lpstr>
      <vt:lpstr>Curriculum-based In-school Suspension (ISS)</vt:lpstr>
      <vt:lpstr>Evening School Program </vt:lpstr>
      <vt:lpstr>Summer School</vt:lpstr>
      <vt:lpstr>Summer Jump-Start Program</vt:lpstr>
      <vt:lpstr>Implementation Process</vt:lpstr>
      <vt:lpstr>Describe Your Vision</vt:lpstr>
      <vt:lpstr>Define Measureable Goals</vt:lpstr>
      <vt:lpstr>Establish an Implementation Timeline</vt:lpstr>
      <vt:lpstr>Establish Policies and Procedures</vt:lpstr>
      <vt:lpstr>Develop a Communication Plan</vt:lpstr>
      <vt:lpstr>Curriculum Alignment</vt:lpstr>
      <vt:lpstr>Professional Development</vt:lpstr>
      <vt:lpstr>Program Evaluation</vt:lpstr>
      <vt:lpstr>Strategic Resource Allocation and Online Learning  </vt:lpstr>
      <vt:lpstr>What are Strategic School Designs?</vt:lpstr>
      <vt:lpstr>One Strategic Design</vt:lpstr>
      <vt:lpstr>Time Management</vt:lpstr>
      <vt:lpstr>Time Management-II </vt:lpstr>
      <vt:lpstr>Provide for Individual Student Attention </vt:lpstr>
      <vt:lpstr>Provide Common Planning Time for Teachers</vt:lpstr>
      <vt:lpstr>Differentiate Teacher Capacity</vt:lpstr>
      <vt:lpstr>References</vt:lpstr>
    </vt:vector>
  </TitlesOfParts>
  <Company>Dorchester School District #2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Bridges to success  </dc:title>
  <dc:creator>marnett</dc:creator>
  <cp:lastModifiedBy>allen jeff</cp:lastModifiedBy>
  <cp:revision>200</cp:revision>
  <dcterms:created xsi:type="dcterms:W3CDTF">2008-04-14T18:38:00Z</dcterms:created>
  <dcterms:modified xsi:type="dcterms:W3CDTF">2010-11-12T20:49:16Z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